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95138219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95138219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95138219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295138219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95138219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95138219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95138219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95138219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295138219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295138219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95138219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295138219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951382192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295138219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95138219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295138219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951382192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951382192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95138219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295138219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95138219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95138219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2951382192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2951382192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95138219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295138219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95138219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295138219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2951382192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2951382192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95138219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95138219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951382192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951382192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951382192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951382192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d4d722612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d4d72261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95138219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95138219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95138219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95138219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95138219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95138219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95138219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95138219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95138219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95138219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95138219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95138219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95138219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95138219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Relationship Id="rId4" Type="http://schemas.openxmlformats.org/officeDocument/2006/relationships/image" Target="../media/image25.jpg"/><Relationship Id="rId5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interexchange.org/american-culture/cultural-customs-us/" TargetMode="External"/><Relationship Id="rId4" Type="http://schemas.openxmlformats.org/officeDocument/2006/relationships/hyperlink" Target="https://harrisburg.psu.edu/international-students-office/guide-american-culture-etiquette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53304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Culture  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Understanding Cultural Differences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/>
              <a:t>Presentation created by Laura Halverson, JPJMS</a:t>
            </a:r>
            <a:endParaRPr i="1" sz="1500"/>
          </a:p>
        </p:txBody>
      </p:sp>
      <p:sp>
        <p:nvSpPr>
          <p:cNvPr id="69" name="Google Shape;69;p13"/>
          <p:cNvSpPr txBox="1"/>
          <p:nvPr/>
        </p:nvSpPr>
        <p:spPr>
          <a:xfrm>
            <a:off x="6019550" y="1862725"/>
            <a:ext cx="207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225" y="698775"/>
            <a:ext cx="3318399" cy="317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value their independence.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500" y="1919075"/>
            <a:ext cx="4424499" cy="2951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Americans like to joke, smile, and make small talk.</a:t>
            </a:r>
            <a:endParaRPr sz="3280"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875" y="1919077"/>
            <a:ext cx="3843654" cy="25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value personal hygiene and being clean.</a:t>
            </a:r>
            <a:endParaRPr sz="3080"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821813"/>
            <a:ext cx="3680675" cy="29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50" y="2087350"/>
            <a:ext cx="3680675" cy="26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 women shave their legs and underarms.</a:t>
            </a:r>
            <a:endParaRPr sz="3080"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575" y="1747200"/>
            <a:ext cx="4572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471900" y="68975"/>
            <a:ext cx="8222100" cy="17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It </a:t>
            </a:r>
            <a:r>
              <a:rPr lang="en" sz="2880"/>
              <a:t>is safe to flush the toilet paper in American plumbing, but don’t flush any other paper products. Americans also wash their hands after using the bathroom.</a:t>
            </a:r>
            <a:endParaRPr sz="288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350" y="1971000"/>
            <a:ext cx="2870525" cy="319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900" y="1971000"/>
            <a:ext cx="4560303" cy="3198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tap water is safe for drinking and for brushing teeth.</a:t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50" y="2072900"/>
            <a:ext cx="3097525" cy="22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636" y="2072900"/>
            <a:ext cx="3446789" cy="22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love their pets and see them as part of the family.</a:t>
            </a:r>
            <a:endParaRPr sz="308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775" y="1951150"/>
            <a:ext cx="4222611" cy="281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eat with their mouths closed and don’t burp at the table.</a:t>
            </a:r>
            <a:endParaRPr sz="3080"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3303074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20859"/>
            <a:ext cx="3394127" cy="23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eat 3 meals a day, and eat fast</a:t>
            </a:r>
            <a:endParaRPr sz="30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food with their hands.</a:t>
            </a:r>
            <a:endParaRPr sz="3080"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4" y="1742100"/>
            <a:ext cx="2928925" cy="219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7300" y="1964475"/>
            <a:ext cx="3454241" cy="31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200" y="1506413"/>
            <a:ext cx="3748750" cy="300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usually keep their shoes on when they visit other homes.</a:t>
            </a:r>
            <a:endParaRPr sz="3080"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525" y="1919075"/>
            <a:ext cx="42862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don’t kiss when they meet each other. They usually shake hands.</a:t>
            </a:r>
            <a:endParaRPr sz="3080"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250" y="1813788"/>
            <a:ext cx="2762849" cy="292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61525"/>
            <a:ext cx="3584893" cy="30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generally don’t like to litter. There are laws against littering.</a:t>
            </a: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00" y="2038325"/>
            <a:ext cx="4069574" cy="28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2038938"/>
            <a:ext cx="4210047" cy="280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value safety.</a:t>
            </a:r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75" y="1841550"/>
            <a:ext cx="2548075" cy="344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250" y="1841550"/>
            <a:ext cx="2304875" cy="29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try to avoid words that are offensive to other races, cultures, or religions.</a:t>
            </a:r>
            <a:endParaRPr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150" y="2023125"/>
            <a:ext cx="3154300" cy="231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8413" y="1661963"/>
            <a:ext cx="2141771" cy="32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75" y="1758325"/>
            <a:ext cx="2205442" cy="33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are </a:t>
            </a:r>
            <a:r>
              <a:rPr lang="en"/>
              <a:t>competitive</a:t>
            </a:r>
            <a:r>
              <a:rPr lang="en"/>
              <a:t>.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800" y="2089525"/>
            <a:ext cx="4192115" cy="26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825" y="2089527"/>
            <a:ext cx="3965659" cy="264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love their sports.</a:t>
            </a:r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25" y="1827741"/>
            <a:ext cx="4202300" cy="28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450" y="1927577"/>
            <a:ext cx="4052551" cy="270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are always ‘on the go’.</a:t>
            </a:r>
            <a:endParaRPr/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174" y="1919075"/>
            <a:ext cx="4809652" cy="27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>
            <p:ph type="title"/>
          </p:nvPr>
        </p:nvSpPr>
        <p:spPr>
          <a:xfrm>
            <a:off x="179200" y="738725"/>
            <a:ext cx="8514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think and dream BIG.</a:t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8100"/>
            <a:ext cx="4271292" cy="284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4551" y="2068100"/>
            <a:ext cx="4419600" cy="29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550" y="309775"/>
            <a:ext cx="2641600" cy="206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Sources:</a:t>
            </a:r>
            <a:endParaRPr/>
          </a:p>
        </p:txBody>
      </p:sp>
      <p:sp>
        <p:nvSpPr>
          <p:cNvPr id="243" name="Google Shape;243;p39"/>
          <p:cNvSpPr txBox="1"/>
          <p:nvPr>
            <p:ph idx="1" type="body"/>
          </p:nvPr>
        </p:nvSpPr>
        <p:spPr>
          <a:xfrm>
            <a:off x="460950" y="1807625"/>
            <a:ext cx="8222100" cy="28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https://www.interexchange.org/american-culture/cultural-customs-us/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https://harrisburg.psu.edu/international-students-office/guide-american-culture-etiquette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https://www.listenandlearn.org/the-teachers-handbook/top-5-aspects-of-us-culture-that-esl-students-should-know-about/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think being on time is important.</a:t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650" y="2061050"/>
            <a:ext cx="3237394" cy="257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700" y="2032825"/>
            <a:ext cx="3942300" cy="26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Americans ask you how you are, but don’t really want an answer.</a:t>
            </a:r>
            <a:endParaRPr sz="328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212" y="1988725"/>
            <a:ext cx="3728277" cy="262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Americans like personal space and stand 2 feet apart while talking.  Touching when talking makes Americans uncomfortable</a:t>
            </a:r>
            <a:r>
              <a:rPr lang="en"/>
              <a:t>.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888" y="1734650"/>
            <a:ext cx="484822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like to make eye contact when talking.</a:t>
            </a:r>
            <a:endParaRPr sz="308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950" y="2192225"/>
            <a:ext cx="5227756" cy="3485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students are expected to attend school everyday and participate in class activities.</a:t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625" y="1841650"/>
            <a:ext cx="4836638" cy="32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Americans are uncomfortable talking about how much money they make and how much they paid for their things.</a:t>
            </a:r>
            <a:endParaRPr sz="3080"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675" y="1857150"/>
            <a:ext cx="5701070" cy="33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Americans wait their turn in line.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375" y="1919075"/>
            <a:ext cx="4895894" cy="294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