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269" r:id="rId2"/>
    <p:sldId id="275" r:id="rId3"/>
    <p:sldId id="276" r:id="rId4"/>
    <p:sldId id="273" r:id="rId5"/>
    <p:sldId id="271" r:id="rId6"/>
    <p:sldId id="270" r:id="rId7"/>
    <p:sldId id="279" r:id="rId8"/>
    <p:sldId id="277" r:id="rId9"/>
    <p:sldId id="272" r:id="rId10"/>
    <p:sldId id="278" r:id="rId11"/>
    <p:sldId id="25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00" autoAdjust="0"/>
    <p:restoredTop sz="87532"/>
  </p:normalViewPr>
  <p:slideViewPr>
    <p:cSldViewPr>
      <p:cViewPr varScale="1">
        <p:scale>
          <a:sx n="56" d="100"/>
          <a:sy n="56" d="100"/>
        </p:scale>
        <p:origin x="122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5B5D77-2634-B943-A76B-E81CF3FA5A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9E38E0-BD01-4843-B325-07F894AB83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580C3-03A8-9E41-981F-97CFF88B8403}" type="datetimeFigureOut">
              <a:rPr lang="en-US" smtClean="0"/>
              <a:t>7/19/19</a:t>
            </a:fld>
            <a:endParaRPr lang="en-US"/>
          </a:p>
        </p:txBody>
      </p:sp>
      <p:sp>
        <p:nvSpPr>
          <p:cNvPr id="4" name="Footer Placeholder 3">
            <a:extLst>
              <a:ext uri="{FF2B5EF4-FFF2-40B4-BE49-F238E27FC236}">
                <a16:creationId xmlns:a16="http://schemas.microsoft.com/office/drawing/2014/main" id="{DFDA3827-4C5C-944E-840D-77F1EE9BA0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BD90F3-9A85-594B-8C84-480BB50B0E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5A2901-6CE5-5C45-9231-85A9A27A6238}" type="slidenum">
              <a:rPr lang="en-US" smtClean="0"/>
              <a:t>‹#›</a:t>
            </a:fld>
            <a:endParaRPr lang="en-US"/>
          </a:p>
        </p:txBody>
      </p:sp>
    </p:spTree>
    <p:extLst>
      <p:ext uri="{BB962C8B-B14F-4D97-AF65-F5344CB8AC3E}">
        <p14:creationId xmlns:p14="http://schemas.microsoft.com/office/powerpoint/2010/main" val="281496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BDE2F-A8E8-8B41-805A-64598E1C1491}" type="datetimeFigureOut">
              <a:rPr lang="en-US" smtClean="0"/>
              <a:t>7/19/19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6475D-D6BE-EA45-9B4C-87B9F9AC087B}" type="slidenum">
              <a:rPr lang="en-US" smtClean="0"/>
              <a:t>‹#›</a:t>
            </a:fld>
            <a:endParaRPr lang="en-US"/>
          </a:p>
        </p:txBody>
      </p:sp>
    </p:spTree>
    <p:extLst>
      <p:ext uri="{BB962C8B-B14F-4D97-AF65-F5344CB8AC3E}">
        <p14:creationId xmlns:p14="http://schemas.microsoft.com/office/powerpoint/2010/main" val="40376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VI program is a federal program that helps Native American and Alaska Native students in K-12 schools/districts. This is a grant that Jordan applies for every year in order to help our NA/AN students and families.</a:t>
            </a:r>
          </a:p>
        </p:txBody>
      </p:sp>
      <p:sp>
        <p:nvSpPr>
          <p:cNvPr id="4" name="Slide Number Placeholder 3"/>
          <p:cNvSpPr>
            <a:spLocks noGrp="1"/>
          </p:cNvSpPr>
          <p:nvPr>
            <p:ph type="sldNum" sz="quarter" idx="10"/>
          </p:nvPr>
        </p:nvSpPr>
        <p:spPr/>
        <p:txBody>
          <a:bodyPr/>
          <a:lstStyle/>
          <a:p>
            <a:fld id="{3856475D-D6BE-EA45-9B4C-87B9F9AC087B}" type="slidenum">
              <a:rPr lang="en-US" smtClean="0"/>
              <a:t>1</a:t>
            </a:fld>
            <a:endParaRPr lang="en-US"/>
          </a:p>
        </p:txBody>
      </p:sp>
    </p:spTree>
    <p:extLst>
      <p:ext uri="{BB962C8B-B14F-4D97-AF65-F5344CB8AC3E}">
        <p14:creationId xmlns:p14="http://schemas.microsoft.com/office/powerpoint/2010/main" val="226978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contact us if you have any questions or concerns about NA/AN students. </a:t>
            </a:r>
          </a:p>
        </p:txBody>
      </p:sp>
    </p:spTree>
    <p:extLst>
      <p:ext uri="{BB962C8B-B14F-4D97-AF65-F5344CB8AC3E}">
        <p14:creationId xmlns:p14="http://schemas.microsoft.com/office/powerpoint/2010/main" val="317145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
            </a:r>
            <a:r>
              <a:rPr lang="en-US"/>
              <a:t>your time!</a:t>
            </a:r>
            <a:endParaRPr lang="en-US" dirty="0"/>
          </a:p>
        </p:txBody>
      </p:sp>
      <p:sp>
        <p:nvSpPr>
          <p:cNvPr id="4" name="Slide Number Placeholder 3"/>
          <p:cNvSpPr>
            <a:spLocks noGrp="1"/>
          </p:cNvSpPr>
          <p:nvPr>
            <p:ph type="sldNum" sz="quarter" idx="10"/>
          </p:nvPr>
        </p:nvSpPr>
        <p:spPr/>
        <p:txBody>
          <a:bodyPr/>
          <a:lstStyle/>
          <a:p>
            <a:fld id="{3856475D-D6BE-EA45-9B4C-87B9F9AC087B}" type="slidenum">
              <a:rPr lang="en-US" smtClean="0"/>
              <a:t>11</a:t>
            </a:fld>
            <a:endParaRPr lang="en-US"/>
          </a:p>
        </p:txBody>
      </p:sp>
    </p:spTree>
    <p:extLst>
      <p:ext uri="{BB962C8B-B14F-4D97-AF65-F5344CB8AC3E}">
        <p14:creationId xmlns:p14="http://schemas.microsoft.com/office/powerpoint/2010/main" val="425865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over 400 self-identified NA/AN students in Jordan School district. We have over 160 students who have submitted their documentation to show the correct certification.</a:t>
            </a:r>
          </a:p>
        </p:txBody>
      </p:sp>
      <p:sp>
        <p:nvSpPr>
          <p:cNvPr id="4" name="Slide Number Placeholder 3"/>
          <p:cNvSpPr>
            <a:spLocks noGrp="1"/>
          </p:cNvSpPr>
          <p:nvPr>
            <p:ph type="sldNum" sz="quarter" idx="10"/>
          </p:nvPr>
        </p:nvSpPr>
        <p:spPr/>
        <p:txBody>
          <a:bodyPr/>
          <a:lstStyle/>
          <a:p>
            <a:fld id="{3856475D-D6BE-EA45-9B4C-87B9F9AC087B}" type="slidenum">
              <a:rPr lang="en-US" smtClean="0"/>
              <a:t>2</a:t>
            </a:fld>
            <a:endParaRPr lang="en-US"/>
          </a:p>
        </p:txBody>
      </p:sp>
    </p:spTree>
    <p:extLst>
      <p:ext uri="{BB962C8B-B14F-4D97-AF65-F5344CB8AC3E}">
        <p14:creationId xmlns:p14="http://schemas.microsoft.com/office/powerpoint/2010/main" val="38708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506 form is a federal document provided to the state to identify NA/AN students. This document is the one that all NA/AN students/parents must complete in order to be certified as NA/AN by the federal government, our state, and our district. </a:t>
            </a:r>
          </a:p>
        </p:txBody>
      </p:sp>
    </p:spTree>
    <p:extLst>
      <p:ext uri="{BB962C8B-B14F-4D97-AF65-F5344CB8AC3E}">
        <p14:creationId xmlns:p14="http://schemas.microsoft.com/office/powerpoint/2010/main" val="324008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506 document must be completely filled out with the following requirements:  read over them-–the enrollment number can be from a parent or grandparent as it goes to three generations including that of the student.</a:t>
            </a:r>
          </a:p>
        </p:txBody>
      </p:sp>
      <p:sp>
        <p:nvSpPr>
          <p:cNvPr id="4" name="Slide Number Placeholder 3"/>
          <p:cNvSpPr>
            <a:spLocks noGrp="1"/>
          </p:cNvSpPr>
          <p:nvPr>
            <p:ph type="sldNum" sz="quarter" idx="10"/>
          </p:nvPr>
        </p:nvSpPr>
        <p:spPr/>
        <p:txBody>
          <a:bodyPr/>
          <a:lstStyle/>
          <a:p>
            <a:fld id="{3856475D-D6BE-EA45-9B4C-87B9F9AC087B}" type="slidenum">
              <a:rPr lang="en-US" smtClean="0"/>
              <a:t>4</a:t>
            </a:fld>
            <a:endParaRPr lang="en-US"/>
          </a:p>
        </p:txBody>
      </p:sp>
    </p:spTree>
    <p:extLst>
      <p:ext uri="{BB962C8B-B14F-4D97-AF65-F5344CB8AC3E}">
        <p14:creationId xmlns:p14="http://schemas.microsoft.com/office/powerpoint/2010/main" val="182600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about the 506 form is important. Please send in the original form to Sheri Sample at the ASB. We have to keep the original 506 forms on record for the district, state, and federal government. We are also required to keep the documents for a certain period of time once the student graduates or becomes inactive. </a:t>
            </a:r>
          </a:p>
        </p:txBody>
      </p:sp>
      <p:sp>
        <p:nvSpPr>
          <p:cNvPr id="4" name="Slide Number Placeholder 3"/>
          <p:cNvSpPr>
            <a:spLocks noGrp="1"/>
          </p:cNvSpPr>
          <p:nvPr>
            <p:ph type="sldNum" sz="quarter" idx="10"/>
          </p:nvPr>
        </p:nvSpPr>
        <p:spPr/>
        <p:txBody>
          <a:bodyPr/>
          <a:lstStyle/>
          <a:p>
            <a:fld id="{3856475D-D6BE-EA45-9B4C-87B9F9AC087B}" type="slidenum">
              <a:rPr lang="en-US" smtClean="0"/>
              <a:t>5</a:t>
            </a:fld>
            <a:endParaRPr lang="en-US"/>
          </a:p>
        </p:txBody>
      </p:sp>
    </p:spTree>
    <p:extLst>
      <p:ext uri="{BB962C8B-B14F-4D97-AF65-F5344CB8AC3E}">
        <p14:creationId xmlns:p14="http://schemas.microsoft.com/office/powerpoint/2010/main" val="165339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great services we provide for our NA/AN families and students. We provide information about local, state, and federal cultural activities. We also advocate for our NA/AN students and help them graduate.</a:t>
            </a:r>
          </a:p>
        </p:txBody>
      </p:sp>
    </p:spTree>
    <p:extLst>
      <p:ext uri="{BB962C8B-B14F-4D97-AF65-F5344CB8AC3E}">
        <p14:creationId xmlns:p14="http://schemas.microsoft.com/office/powerpoint/2010/main" val="305592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mentors that help NA/AN students during the school year. They are Amber Mason who works with CHHS, WJHS, feeders along with Valley High. Jamie works with Bingham, Herriman, and Riverton feeder schools. Please contact them through district mail or call them if you have any questions or concerns about NA/AN students or the program.</a:t>
            </a:r>
          </a:p>
        </p:txBody>
      </p:sp>
      <p:sp>
        <p:nvSpPr>
          <p:cNvPr id="4" name="Slide Number Placeholder 3"/>
          <p:cNvSpPr>
            <a:spLocks noGrp="1"/>
          </p:cNvSpPr>
          <p:nvPr>
            <p:ph type="sldNum" sz="quarter" idx="10"/>
          </p:nvPr>
        </p:nvSpPr>
        <p:spPr/>
        <p:txBody>
          <a:bodyPr/>
          <a:lstStyle/>
          <a:p>
            <a:fld id="{3856475D-D6BE-EA45-9B4C-87B9F9AC087B}" type="slidenum">
              <a:rPr lang="en-US" smtClean="0"/>
              <a:t>7</a:t>
            </a:fld>
            <a:endParaRPr lang="en-US"/>
          </a:p>
        </p:txBody>
      </p:sp>
    </p:spTree>
    <p:extLst>
      <p:ext uri="{BB962C8B-B14F-4D97-AF65-F5344CB8AC3E}">
        <p14:creationId xmlns:p14="http://schemas.microsoft.com/office/powerpoint/2010/main" val="303081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state has a great resource called the Urban Indian Center. The center is available to help our NA/AN students and their families. They provide classes, health programs, and grants, along with many other services.</a:t>
            </a:r>
          </a:p>
        </p:txBody>
      </p:sp>
    </p:spTree>
    <p:extLst>
      <p:ext uri="{BB962C8B-B14F-4D97-AF65-F5344CB8AC3E}">
        <p14:creationId xmlns:p14="http://schemas.microsoft.com/office/powerpoint/2010/main" val="122780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NA/AN district website that is updated weekly with federal, state, and district events that will help connect students and families to their local communities. The website also includes information about what we are doing as a Title VI program to encourage our NA/AN students to be successful. </a:t>
            </a:r>
          </a:p>
        </p:txBody>
      </p:sp>
      <p:sp>
        <p:nvSpPr>
          <p:cNvPr id="4" name="Slide Number Placeholder 3"/>
          <p:cNvSpPr>
            <a:spLocks noGrp="1"/>
          </p:cNvSpPr>
          <p:nvPr>
            <p:ph type="sldNum" sz="quarter" idx="10"/>
          </p:nvPr>
        </p:nvSpPr>
        <p:spPr/>
        <p:txBody>
          <a:bodyPr/>
          <a:lstStyle/>
          <a:p>
            <a:fld id="{3856475D-D6BE-EA45-9B4C-87B9F9AC087B}" type="slidenum">
              <a:rPr lang="en-US" smtClean="0"/>
              <a:t>9</a:t>
            </a:fld>
            <a:endParaRPr lang="en-US"/>
          </a:p>
        </p:txBody>
      </p:sp>
    </p:spTree>
    <p:extLst>
      <p:ext uri="{BB962C8B-B14F-4D97-AF65-F5344CB8AC3E}">
        <p14:creationId xmlns:p14="http://schemas.microsoft.com/office/powerpoint/2010/main" val="575411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ativeamericanhm_pg1">
            <a:extLst>
              <a:ext uri="{FF2B5EF4-FFF2-40B4-BE49-F238E27FC236}">
                <a16:creationId xmlns:a16="http://schemas.microsoft.com/office/drawing/2014/main" id="{DDE9BA45-4535-C142-863A-583E3162B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ctrTitle"/>
          </p:nvPr>
        </p:nvSpPr>
        <p:spPr>
          <a:xfrm>
            <a:off x="685800" y="2819400"/>
            <a:ext cx="7772400" cy="2057400"/>
          </a:xfrm>
        </p:spPr>
        <p:txBody>
          <a:bodyPr/>
          <a:lstStyle>
            <a:lvl1pPr algn="ctr">
              <a:defRPr sz="4800"/>
            </a:lvl1pPr>
          </a:lstStyle>
          <a:p>
            <a:r>
              <a:rPr lang="en-US"/>
              <a:t>Click to edit Master title style</a:t>
            </a:r>
          </a:p>
        </p:txBody>
      </p:sp>
      <p:sp>
        <p:nvSpPr>
          <p:cNvPr id="25603" name="Rectangle 3"/>
          <p:cNvSpPr>
            <a:spLocks noGrp="1" noChangeArrowheads="1"/>
          </p:cNvSpPr>
          <p:nvPr>
            <p:ph type="subTitle" idx="1"/>
          </p:nvPr>
        </p:nvSpPr>
        <p:spPr>
          <a:xfrm>
            <a:off x="1219200" y="381000"/>
            <a:ext cx="6400800" cy="914400"/>
          </a:xfrm>
        </p:spPr>
        <p:txBody>
          <a:bodyPr/>
          <a:lstStyle>
            <a:lvl1pPr marL="0" indent="0" algn="ctr">
              <a:buFontTx/>
              <a:buNone/>
              <a:defRPr sz="2400"/>
            </a:lvl1pPr>
          </a:lstStyle>
          <a:p>
            <a:r>
              <a:rPr lang="en-US"/>
              <a:t>Click to edit Master subtitle style</a:t>
            </a:r>
          </a:p>
        </p:txBody>
      </p:sp>
    </p:spTree>
    <p:extLst>
      <p:ext uri="{BB962C8B-B14F-4D97-AF65-F5344CB8AC3E}">
        <p14:creationId xmlns:p14="http://schemas.microsoft.com/office/powerpoint/2010/main" val="108241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4BB5CB-D84F-6E47-B13C-BC76458676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56A255-5B3E-4A41-A6BA-A68E9EE7D6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2AE47B-1E58-2044-9718-FEAEF1CEEBF3}"/>
              </a:ext>
            </a:extLst>
          </p:cNvPr>
          <p:cNvSpPr>
            <a:spLocks noGrp="1" noChangeArrowheads="1"/>
          </p:cNvSpPr>
          <p:nvPr>
            <p:ph type="sldNum" sz="quarter" idx="12"/>
          </p:nvPr>
        </p:nvSpPr>
        <p:spPr>
          <a:ln/>
        </p:spPr>
        <p:txBody>
          <a:bodyPr/>
          <a:lstStyle>
            <a:lvl1pPr>
              <a:defRPr/>
            </a:lvl1pPr>
          </a:lstStyle>
          <a:p>
            <a:fld id="{47D88564-958E-8347-917F-C11C9D2927B3}" type="slidenum">
              <a:rPr lang="en-US" altLang="en-US"/>
              <a:pPr/>
              <a:t>‹#›</a:t>
            </a:fld>
            <a:endParaRPr lang="en-US" altLang="en-US"/>
          </a:p>
        </p:txBody>
      </p:sp>
    </p:spTree>
    <p:extLst>
      <p:ext uri="{BB962C8B-B14F-4D97-AF65-F5344CB8AC3E}">
        <p14:creationId xmlns:p14="http://schemas.microsoft.com/office/powerpoint/2010/main" val="391843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312B20-CC36-2B45-AFFD-391ED39641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A04E25-7B62-DE42-90E3-BE8412B182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C024C9-17F1-7E4F-8135-AB733781718B}"/>
              </a:ext>
            </a:extLst>
          </p:cNvPr>
          <p:cNvSpPr>
            <a:spLocks noGrp="1" noChangeArrowheads="1"/>
          </p:cNvSpPr>
          <p:nvPr>
            <p:ph type="sldNum" sz="quarter" idx="12"/>
          </p:nvPr>
        </p:nvSpPr>
        <p:spPr>
          <a:ln/>
        </p:spPr>
        <p:txBody>
          <a:bodyPr/>
          <a:lstStyle>
            <a:lvl1pPr>
              <a:defRPr/>
            </a:lvl1pPr>
          </a:lstStyle>
          <a:p>
            <a:fld id="{B998988B-5CC3-0E4F-B856-A44980CA1455}" type="slidenum">
              <a:rPr lang="en-US" altLang="en-US"/>
              <a:pPr/>
              <a:t>‹#›</a:t>
            </a:fld>
            <a:endParaRPr lang="en-US" altLang="en-US"/>
          </a:p>
        </p:txBody>
      </p:sp>
    </p:spTree>
    <p:extLst>
      <p:ext uri="{BB962C8B-B14F-4D97-AF65-F5344CB8AC3E}">
        <p14:creationId xmlns:p14="http://schemas.microsoft.com/office/powerpoint/2010/main" val="32044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82296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57600"/>
            <a:ext cx="82296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0D45DC5-A209-9C4C-9066-ABA6F4F61C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E0553C-1C83-5B40-BB5D-4B0E1BFD73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AECCC9-B292-E547-A85B-ADF26B3D911A}"/>
              </a:ext>
            </a:extLst>
          </p:cNvPr>
          <p:cNvSpPr>
            <a:spLocks noGrp="1" noChangeArrowheads="1"/>
          </p:cNvSpPr>
          <p:nvPr>
            <p:ph type="sldNum" sz="quarter" idx="12"/>
          </p:nvPr>
        </p:nvSpPr>
        <p:spPr>
          <a:ln/>
        </p:spPr>
        <p:txBody>
          <a:bodyPr/>
          <a:lstStyle>
            <a:lvl1pPr>
              <a:defRPr/>
            </a:lvl1pPr>
          </a:lstStyle>
          <a:p>
            <a:fld id="{F6195092-6DF8-C443-A770-6DD2508B6208}" type="slidenum">
              <a:rPr lang="en-US" altLang="en-US"/>
              <a:pPr/>
              <a:t>‹#›</a:t>
            </a:fld>
            <a:endParaRPr lang="en-US" altLang="en-US"/>
          </a:p>
        </p:txBody>
      </p:sp>
    </p:spTree>
    <p:extLst>
      <p:ext uri="{BB962C8B-B14F-4D97-AF65-F5344CB8AC3E}">
        <p14:creationId xmlns:p14="http://schemas.microsoft.com/office/powerpoint/2010/main" val="99914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40386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a:t>Click icon to add online image</a:t>
            </a:r>
          </a:p>
        </p:txBody>
      </p:sp>
      <p:sp>
        <p:nvSpPr>
          <p:cNvPr id="5" name="Rectangle 4">
            <a:extLst>
              <a:ext uri="{FF2B5EF4-FFF2-40B4-BE49-F238E27FC236}">
                <a16:creationId xmlns:a16="http://schemas.microsoft.com/office/drawing/2014/main" id="{255FA390-9909-074F-B037-22E9B32FE4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8C08AA-A181-A347-834B-2FDF24CF0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88E4BF-8765-1D4D-8E25-C32BC8C9B591}"/>
              </a:ext>
            </a:extLst>
          </p:cNvPr>
          <p:cNvSpPr>
            <a:spLocks noGrp="1" noChangeArrowheads="1"/>
          </p:cNvSpPr>
          <p:nvPr>
            <p:ph type="sldNum" sz="quarter" idx="12"/>
          </p:nvPr>
        </p:nvSpPr>
        <p:spPr>
          <a:ln/>
        </p:spPr>
        <p:txBody>
          <a:bodyPr/>
          <a:lstStyle>
            <a:lvl1pPr>
              <a:defRPr/>
            </a:lvl1pPr>
          </a:lstStyle>
          <a:p>
            <a:fld id="{8BACA702-A241-D04F-8E2A-3DBC0A631A23}" type="slidenum">
              <a:rPr lang="en-US" altLang="en-US"/>
              <a:pPr/>
              <a:t>‹#›</a:t>
            </a:fld>
            <a:endParaRPr lang="en-US" altLang="en-US"/>
          </a:p>
        </p:txBody>
      </p:sp>
    </p:spTree>
    <p:extLst>
      <p:ext uri="{BB962C8B-B14F-4D97-AF65-F5344CB8AC3E}">
        <p14:creationId xmlns:p14="http://schemas.microsoft.com/office/powerpoint/2010/main" val="385610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CD029C-405B-0F41-BC81-FE7D8D48A5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1DF6BB-32F4-F749-9D89-34A22E886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BBE100-FC1E-F34E-9570-EB6CF0F04031}"/>
              </a:ext>
            </a:extLst>
          </p:cNvPr>
          <p:cNvSpPr>
            <a:spLocks noGrp="1" noChangeArrowheads="1"/>
          </p:cNvSpPr>
          <p:nvPr>
            <p:ph type="sldNum" sz="quarter" idx="12"/>
          </p:nvPr>
        </p:nvSpPr>
        <p:spPr>
          <a:ln/>
        </p:spPr>
        <p:txBody>
          <a:bodyPr/>
          <a:lstStyle>
            <a:lvl1pPr>
              <a:defRPr/>
            </a:lvl1pPr>
          </a:lstStyle>
          <a:p>
            <a:fld id="{CA90E149-19DC-9A47-9DDF-EE50E6E7FAB0}" type="slidenum">
              <a:rPr lang="en-US" altLang="en-US"/>
              <a:pPr/>
              <a:t>‹#›</a:t>
            </a:fld>
            <a:endParaRPr lang="en-US" altLang="en-US"/>
          </a:p>
        </p:txBody>
      </p:sp>
    </p:spTree>
    <p:extLst>
      <p:ext uri="{BB962C8B-B14F-4D97-AF65-F5344CB8AC3E}">
        <p14:creationId xmlns:p14="http://schemas.microsoft.com/office/powerpoint/2010/main" val="351704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357BB087-6C17-ED4A-A82C-AEE0706CDA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BC062E-109A-9447-8654-6DEA2C4644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744324-E047-9942-ACD0-4A3B6193BF14}"/>
              </a:ext>
            </a:extLst>
          </p:cNvPr>
          <p:cNvSpPr>
            <a:spLocks noGrp="1" noChangeArrowheads="1"/>
          </p:cNvSpPr>
          <p:nvPr>
            <p:ph type="sldNum" sz="quarter" idx="12"/>
          </p:nvPr>
        </p:nvSpPr>
        <p:spPr>
          <a:ln/>
        </p:spPr>
        <p:txBody>
          <a:bodyPr/>
          <a:lstStyle>
            <a:lvl1pPr>
              <a:defRPr/>
            </a:lvl1pPr>
          </a:lstStyle>
          <a:p>
            <a:fld id="{7EE5590A-B576-454D-A5B6-BC76114C48D7}" type="slidenum">
              <a:rPr lang="en-US" altLang="en-US"/>
              <a:pPr/>
              <a:t>‹#›</a:t>
            </a:fld>
            <a:endParaRPr lang="en-US" altLang="en-US"/>
          </a:p>
        </p:txBody>
      </p:sp>
    </p:spTree>
    <p:extLst>
      <p:ext uri="{BB962C8B-B14F-4D97-AF65-F5344CB8AC3E}">
        <p14:creationId xmlns:p14="http://schemas.microsoft.com/office/powerpoint/2010/main" val="187755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99DAE1-392F-094D-9285-3E2153D305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B7ECCC-91E4-8544-9CA8-643F26D863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8BC288-F7AB-FE48-B142-797356622716}"/>
              </a:ext>
            </a:extLst>
          </p:cNvPr>
          <p:cNvSpPr>
            <a:spLocks noGrp="1" noChangeArrowheads="1"/>
          </p:cNvSpPr>
          <p:nvPr>
            <p:ph type="sldNum" sz="quarter" idx="12"/>
          </p:nvPr>
        </p:nvSpPr>
        <p:spPr>
          <a:ln/>
        </p:spPr>
        <p:txBody>
          <a:bodyPr/>
          <a:lstStyle>
            <a:lvl1pPr>
              <a:defRPr/>
            </a:lvl1pPr>
          </a:lstStyle>
          <a:p>
            <a:fld id="{B49D1722-A905-014C-A7AE-1761CFE340DC}" type="slidenum">
              <a:rPr lang="en-US" altLang="en-US"/>
              <a:pPr/>
              <a:t>‹#›</a:t>
            </a:fld>
            <a:endParaRPr lang="en-US" altLang="en-US"/>
          </a:p>
        </p:txBody>
      </p:sp>
    </p:spTree>
    <p:extLst>
      <p:ext uri="{BB962C8B-B14F-4D97-AF65-F5344CB8AC3E}">
        <p14:creationId xmlns:p14="http://schemas.microsoft.com/office/powerpoint/2010/main" val="64442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D071B1F-E80D-8D40-AC14-E3E2E716B3D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6032BBA-AE68-2740-9876-4DAF685ED7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CE104A2-E7C1-9440-84CE-E2CDD0FF6A68}"/>
              </a:ext>
            </a:extLst>
          </p:cNvPr>
          <p:cNvSpPr>
            <a:spLocks noGrp="1" noChangeArrowheads="1"/>
          </p:cNvSpPr>
          <p:nvPr>
            <p:ph type="sldNum" sz="quarter" idx="12"/>
          </p:nvPr>
        </p:nvSpPr>
        <p:spPr>
          <a:ln/>
        </p:spPr>
        <p:txBody>
          <a:bodyPr/>
          <a:lstStyle>
            <a:lvl1pPr>
              <a:defRPr/>
            </a:lvl1pPr>
          </a:lstStyle>
          <a:p>
            <a:fld id="{7B9FC463-B766-D841-80EA-325BB0609AD2}" type="slidenum">
              <a:rPr lang="en-US" altLang="en-US"/>
              <a:pPr/>
              <a:t>‹#›</a:t>
            </a:fld>
            <a:endParaRPr lang="en-US" altLang="en-US"/>
          </a:p>
        </p:txBody>
      </p:sp>
    </p:spTree>
    <p:extLst>
      <p:ext uri="{BB962C8B-B14F-4D97-AF65-F5344CB8AC3E}">
        <p14:creationId xmlns:p14="http://schemas.microsoft.com/office/powerpoint/2010/main" val="30465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8F60890-3B70-D442-A86E-EDE5A52441D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19FBFD-5EDE-064D-80E1-BA03DC5C7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244695-2D93-094A-93ED-7982A87A466E}"/>
              </a:ext>
            </a:extLst>
          </p:cNvPr>
          <p:cNvSpPr>
            <a:spLocks noGrp="1" noChangeArrowheads="1"/>
          </p:cNvSpPr>
          <p:nvPr>
            <p:ph type="sldNum" sz="quarter" idx="12"/>
          </p:nvPr>
        </p:nvSpPr>
        <p:spPr>
          <a:ln/>
        </p:spPr>
        <p:txBody>
          <a:bodyPr/>
          <a:lstStyle>
            <a:lvl1pPr>
              <a:defRPr/>
            </a:lvl1pPr>
          </a:lstStyle>
          <a:p>
            <a:fld id="{C84B6E57-A7C6-BB4D-8F34-FC201118C8D4}" type="slidenum">
              <a:rPr lang="en-US" altLang="en-US"/>
              <a:pPr/>
              <a:t>‹#›</a:t>
            </a:fld>
            <a:endParaRPr lang="en-US" altLang="en-US"/>
          </a:p>
        </p:txBody>
      </p:sp>
    </p:spTree>
    <p:extLst>
      <p:ext uri="{BB962C8B-B14F-4D97-AF65-F5344CB8AC3E}">
        <p14:creationId xmlns:p14="http://schemas.microsoft.com/office/powerpoint/2010/main" val="113245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993037-50BA-AB42-92FE-BDFECBC8DA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69B45C-3B2B-DB49-BE51-7CDCAB911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A78FA1E-3C35-704C-B53B-2B42452E631F}"/>
              </a:ext>
            </a:extLst>
          </p:cNvPr>
          <p:cNvSpPr>
            <a:spLocks noGrp="1" noChangeArrowheads="1"/>
          </p:cNvSpPr>
          <p:nvPr>
            <p:ph type="sldNum" sz="quarter" idx="12"/>
          </p:nvPr>
        </p:nvSpPr>
        <p:spPr>
          <a:ln/>
        </p:spPr>
        <p:txBody>
          <a:bodyPr/>
          <a:lstStyle>
            <a:lvl1pPr>
              <a:defRPr/>
            </a:lvl1pPr>
          </a:lstStyle>
          <a:p>
            <a:fld id="{61F925EC-C4F7-174B-A957-89208366D2FE}" type="slidenum">
              <a:rPr lang="en-US" altLang="en-US"/>
              <a:pPr/>
              <a:t>‹#›</a:t>
            </a:fld>
            <a:endParaRPr lang="en-US" altLang="en-US"/>
          </a:p>
        </p:txBody>
      </p:sp>
    </p:spTree>
    <p:extLst>
      <p:ext uri="{BB962C8B-B14F-4D97-AF65-F5344CB8AC3E}">
        <p14:creationId xmlns:p14="http://schemas.microsoft.com/office/powerpoint/2010/main" val="325099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4E1D5B60-EEB3-C548-A0B1-DBDC3D657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E66262-8EA3-DF49-9488-F1886A204C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6A4485-DD6D-4948-99A7-E3FDA603F741}"/>
              </a:ext>
            </a:extLst>
          </p:cNvPr>
          <p:cNvSpPr>
            <a:spLocks noGrp="1" noChangeArrowheads="1"/>
          </p:cNvSpPr>
          <p:nvPr>
            <p:ph type="sldNum" sz="quarter" idx="12"/>
          </p:nvPr>
        </p:nvSpPr>
        <p:spPr>
          <a:ln/>
        </p:spPr>
        <p:txBody>
          <a:bodyPr/>
          <a:lstStyle>
            <a:lvl1pPr>
              <a:defRPr/>
            </a:lvl1pPr>
          </a:lstStyle>
          <a:p>
            <a:fld id="{73325939-405D-E948-8EEB-4EBCA7D4E4AC}" type="slidenum">
              <a:rPr lang="en-US" altLang="en-US"/>
              <a:pPr/>
              <a:t>‹#›</a:t>
            </a:fld>
            <a:endParaRPr lang="en-US" altLang="en-US"/>
          </a:p>
        </p:txBody>
      </p:sp>
    </p:spTree>
    <p:extLst>
      <p:ext uri="{BB962C8B-B14F-4D97-AF65-F5344CB8AC3E}">
        <p14:creationId xmlns:p14="http://schemas.microsoft.com/office/powerpoint/2010/main" val="401234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5826D025-CBD2-6B47-8D04-C87A48398A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DC02F8-D948-F440-8450-6C5A8A2307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5430E7-FC53-7545-9774-4BFA2A3FE84C}"/>
              </a:ext>
            </a:extLst>
          </p:cNvPr>
          <p:cNvSpPr>
            <a:spLocks noGrp="1" noChangeArrowheads="1"/>
          </p:cNvSpPr>
          <p:nvPr>
            <p:ph type="sldNum" sz="quarter" idx="12"/>
          </p:nvPr>
        </p:nvSpPr>
        <p:spPr>
          <a:ln/>
        </p:spPr>
        <p:txBody>
          <a:bodyPr/>
          <a:lstStyle>
            <a:lvl1pPr>
              <a:defRPr/>
            </a:lvl1pPr>
          </a:lstStyle>
          <a:p>
            <a:fld id="{87BEBFFC-1FDE-CB4D-B0BC-03BA66BADB75}" type="slidenum">
              <a:rPr lang="en-US" altLang="en-US"/>
              <a:pPr/>
              <a:t>‹#›</a:t>
            </a:fld>
            <a:endParaRPr lang="en-US" altLang="en-US"/>
          </a:p>
        </p:txBody>
      </p:sp>
    </p:spTree>
    <p:extLst>
      <p:ext uri="{BB962C8B-B14F-4D97-AF65-F5344CB8AC3E}">
        <p14:creationId xmlns:p14="http://schemas.microsoft.com/office/powerpoint/2010/main" val="78857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nativeamericanhm_pg2">
            <a:extLst>
              <a:ext uri="{FF2B5EF4-FFF2-40B4-BE49-F238E27FC236}">
                <a16:creationId xmlns:a16="http://schemas.microsoft.com/office/drawing/2014/main" id="{D3F7849C-84A9-DF48-9BC3-D4E6AF2BC4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2">
            <a:extLst>
              <a:ext uri="{FF2B5EF4-FFF2-40B4-BE49-F238E27FC236}">
                <a16:creationId xmlns:a16="http://schemas.microsoft.com/office/drawing/2014/main" id="{98B61AFF-3502-0F45-B941-4E601DF51647}"/>
              </a:ext>
            </a:extLst>
          </p:cNvPr>
          <p:cNvSpPr>
            <a:spLocks noGrp="1" noChangeArrowheads="1"/>
          </p:cNvSpPr>
          <p:nvPr>
            <p:ph type="title"/>
          </p:nvPr>
        </p:nvSpPr>
        <p:spPr bwMode="auto">
          <a:xfrm>
            <a:off x="457200" y="762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0FA0B08A-F429-0E44-A70A-AA0F17B806B6}"/>
              </a:ext>
            </a:extLst>
          </p:cNvPr>
          <p:cNvSpPr>
            <a:spLocks noGrp="1" noChangeArrowheads="1"/>
          </p:cNvSpPr>
          <p:nvPr>
            <p:ph type="body" idx="1"/>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0" name="Rectangle 4">
            <a:extLst>
              <a:ext uri="{FF2B5EF4-FFF2-40B4-BE49-F238E27FC236}">
                <a16:creationId xmlns:a16="http://schemas.microsoft.com/office/drawing/2014/main" id="{5D5BD4E6-8061-1B46-A307-BB840F42F4D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smtClean="0">
                <a:latin typeface="Times New Roman" pitchFamily="18" charset="0"/>
              </a:defRPr>
            </a:lvl1pPr>
          </a:lstStyle>
          <a:p>
            <a:pPr>
              <a:defRPr/>
            </a:pPr>
            <a:endParaRPr lang="en-US"/>
          </a:p>
        </p:txBody>
      </p:sp>
      <p:sp>
        <p:nvSpPr>
          <p:cNvPr id="24581" name="Rectangle 5">
            <a:extLst>
              <a:ext uri="{FF2B5EF4-FFF2-40B4-BE49-F238E27FC236}">
                <a16:creationId xmlns:a16="http://schemas.microsoft.com/office/drawing/2014/main" id="{A82A968B-D94E-3B4E-9C70-63064F345B5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smtClean="0">
                <a:latin typeface="Times New Roman" pitchFamily="18" charset="0"/>
              </a:defRPr>
            </a:lvl1pPr>
          </a:lstStyle>
          <a:p>
            <a:pPr>
              <a:defRPr/>
            </a:pPr>
            <a:endParaRPr lang="en-US"/>
          </a:p>
        </p:txBody>
      </p:sp>
      <p:sp>
        <p:nvSpPr>
          <p:cNvPr id="24582" name="Rectangle 6">
            <a:extLst>
              <a:ext uri="{FF2B5EF4-FFF2-40B4-BE49-F238E27FC236}">
                <a16:creationId xmlns:a16="http://schemas.microsoft.com/office/drawing/2014/main" id="{890C3DB6-8B5A-EB45-9B73-FACA498164D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anose="02020603050405020304" pitchFamily="18" charset="0"/>
              </a:defRPr>
            </a:lvl1pPr>
          </a:lstStyle>
          <a:p>
            <a:fld id="{F76946F3-5BD4-CD4C-8E65-D0A257CA543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4a"/><Relationship Id="rId7" Type="http://schemas.openxmlformats.org/officeDocument/2006/relationships/image" Target="../media/image3.emf"/><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mailto:Amber.mason@jordanschooldistrict.org"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mailto:Ana.byrge@jordanschooldistrict.org" TargetMode="External"/><Relationship Id="rId5" Type="http://schemas.openxmlformats.org/officeDocument/2006/relationships/hyperlink" Target="mailto:Sheri.sample@jordanschooldistrict.org"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s://www2.ed.gov/policy/elsec/leg/esea02/pg98.html"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mailto:jamieraewilliams@jordandistrict.org" TargetMode="External"/><Relationship Id="rId5" Type="http://schemas.openxmlformats.org/officeDocument/2006/relationships/hyperlink" Target="mailto:amber.mason@jordandistrict.org"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hyperlink" Target="http://edsupport.jordandistrict.org/als/family/indian-education/"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1E63-1EDF-204D-AEFD-749B2F3A025D}"/>
              </a:ext>
            </a:extLst>
          </p:cNvPr>
          <p:cNvSpPr>
            <a:spLocks noGrp="1"/>
          </p:cNvSpPr>
          <p:nvPr>
            <p:ph type="ctrTitle"/>
          </p:nvPr>
        </p:nvSpPr>
        <p:spPr>
          <a:xfrm>
            <a:off x="2895600" y="609601"/>
            <a:ext cx="3124200" cy="1752600"/>
          </a:xfrm>
        </p:spPr>
        <p:txBody>
          <a:bodyPr>
            <a:normAutofit/>
          </a:bodyPr>
          <a:lstStyle/>
          <a:p>
            <a:pPr algn="ctr"/>
            <a:endParaRPr lang="en-US" dirty="0">
              <a:solidFill>
                <a:schemeClr val="tx1"/>
              </a:solidFill>
            </a:endParaRPr>
          </a:p>
        </p:txBody>
      </p:sp>
      <p:sp>
        <p:nvSpPr>
          <p:cNvPr id="3" name="Subtitle 2">
            <a:extLst>
              <a:ext uri="{FF2B5EF4-FFF2-40B4-BE49-F238E27FC236}">
                <a16:creationId xmlns:a16="http://schemas.microsoft.com/office/drawing/2014/main" id="{4670E5D7-275C-474B-8AEB-B8B9D19B14FA}"/>
              </a:ext>
            </a:extLst>
          </p:cNvPr>
          <p:cNvSpPr>
            <a:spLocks noGrp="1"/>
          </p:cNvSpPr>
          <p:nvPr>
            <p:ph type="subTitle" idx="1"/>
          </p:nvPr>
        </p:nvSpPr>
        <p:spPr>
          <a:xfrm>
            <a:off x="1130300" y="2819400"/>
            <a:ext cx="7099300" cy="1898649"/>
          </a:xfrm>
        </p:spPr>
        <p:txBody>
          <a:bodyPr>
            <a:normAutofit/>
          </a:bodyPr>
          <a:lstStyle/>
          <a:p>
            <a:pPr algn="ctr"/>
            <a:r>
              <a:rPr lang="en-US" sz="3300" dirty="0">
                <a:solidFill>
                  <a:schemeClr val="tx1"/>
                </a:solidFill>
                <a:latin typeface="Chalkboard" panose="03050602040202020205" pitchFamily="66" charset="77"/>
                <a:ea typeface="Ayuthaya" pitchFamily="2" charset="-34"/>
                <a:cs typeface="Ayuthaya" pitchFamily="2" charset="-34"/>
              </a:rPr>
              <a:t>Title VI</a:t>
            </a:r>
          </a:p>
          <a:p>
            <a:pPr algn="ctr"/>
            <a:r>
              <a:rPr lang="en-US" sz="3300" dirty="0">
                <a:solidFill>
                  <a:schemeClr val="tx1"/>
                </a:solidFill>
                <a:latin typeface="Chalkboard" panose="03050602040202020205" pitchFamily="66" charset="77"/>
                <a:ea typeface="Ayuthaya" pitchFamily="2" charset="-34"/>
                <a:cs typeface="Ayuthaya" pitchFamily="2" charset="-34"/>
              </a:rPr>
              <a:t>Native American/Alaska Native Program</a:t>
            </a:r>
          </a:p>
          <a:p>
            <a:pPr algn="ctr"/>
            <a:endParaRPr lang="en-US" sz="3300" dirty="0"/>
          </a:p>
        </p:txBody>
      </p:sp>
      <p:sp>
        <p:nvSpPr>
          <p:cNvPr id="14" name="Rectangle 12">
            <a:extLst>
              <a:ext uri="{FF2B5EF4-FFF2-40B4-BE49-F238E27FC236}">
                <a16:creationId xmlns:a16="http://schemas.microsoft.com/office/drawing/2014/main" id="{EAACB10E-D1AA-6B4E-A815-E5AE25DA7CA8}"/>
              </a:ext>
            </a:extLst>
          </p:cNvPr>
          <p:cNvSpPr>
            <a:spLocks noChangeArrowheads="1"/>
          </p:cNvSpPr>
          <p:nvPr/>
        </p:nvSpPr>
        <p:spPr bwMode="auto">
          <a:xfrm>
            <a:off x="5113683" y="172773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2EF6262A-B436-AB4F-BCF6-E13905D9FCB7}"/>
              </a:ext>
            </a:extLst>
          </p:cNvPr>
          <p:cNvGraphicFramePr>
            <a:graphicFrameLocks noChangeAspect="1"/>
          </p:cNvGraphicFramePr>
          <p:nvPr>
            <p:extLst>
              <p:ext uri="{D42A27DB-BD31-4B8C-83A1-F6EECF244321}">
                <p14:modId xmlns:p14="http://schemas.microsoft.com/office/powerpoint/2010/main" val="2747177479"/>
              </p:ext>
            </p:extLst>
          </p:nvPr>
        </p:nvGraphicFramePr>
        <p:xfrm>
          <a:off x="3124200" y="680233"/>
          <a:ext cx="2590800" cy="1681968"/>
        </p:xfrm>
        <a:graphic>
          <a:graphicData uri="http://schemas.openxmlformats.org/presentationml/2006/ole">
            <mc:AlternateContent xmlns:mc="http://schemas.openxmlformats.org/markup-compatibility/2006">
              <mc:Choice xmlns:v="urn:schemas-microsoft-com:vml" Requires="v">
                <p:oleObj spid="_x0000_s1040" r:id="rId6" imgW="1028700" imgH="1028700" progId="Unknown">
                  <p:embed/>
                </p:oleObj>
              </mc:Choice>
              <mc:Fallback>
                <p:oleObj r:id="rId6" imgW="1028700" imgH="1028700" progId="Unknown">
                  <p:embed/>
                  <p:pic>
                    <p:nvPicPr>
                      <p:cNvPr id="15" name="Object 14">
                        <a:extLst>
                          <a:ext uri="{FF2B5EF4-FFF2-40B4-BE49-F238E27FC236}">
                            <a16:creationId xmlns:a16="http://schemas.microsoft.com/office/drawing/2014/main" id="{2EF6262A-B436-AB4F-BCF6-E13905D9FC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680233"/>
                        <a:ext cx="2590800" cy="1681968"/>
                      </a:xfrm>
                      <a:prstGeom prst="rect">
                        <a:avLst/>
                      </a:prstGeom>
                      <a:noFill/>
                    </p:spPr>
                  </p:pic>
                </p:oleObj>
              </mc:Fallback>
            </mc:AlternateContent>
          </a:graphicData>
        </a:graphic>
      </p:graphicFrame>
      <p:sp>
        <p:nvSpPr>
          <p:cNvPr id="16" name="Rectangle 14">
            <a:extLst>
              <a:ext uri="{FF2B5EF4-FFF2-40B4-BE49-F238E27FC236}">
                <a16:creationId xmlns:a16="http://schemas.microsoft.com/office/drawing/2014/main" id="{57C76B71-6218-E04B-9E5E-CBE65845271F}"/>
              </a:ext>
            </a:extLst>
          </p:cNvPr>
          <p:cNvSpPr>
            <a:spLocks noChangeArrowheads="1"/>
          </p:cNvSpPr>
          <p:nvPr/>
        </p:nvSpPr>
        <p:spPr bwMode="auto">
          <a:xfrm>
            <a:off x="3324639" y="172925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pic>
        <p:nvPicPr>
          <p:cNvPr id="8" name="Recorded Sound">
            <a:hlinkClick r:id="" action="ppaction://media"/>
            <a:extLst>
              <a:ext uri="{FF2B5EF4-FFF2-40B4-BE49-F238E27FC236}">
                <a16:creationId xmlns:a16="http://schemas.microsoft.com/office/drawing/2014/main" id="{39510395-75FF-6446-B9BA-2F7A16C115BA}"/>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369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6781800" cy="685800"/>
          </a:xfrm>
        </p:spPr>
        <p:txBody>
          <a:bodyPr/>
          <a:lstStyle/>
          <a:p>
            <a:pPr algn="ctr"/>
            <a:r>
              <a:rPr lang="en-US" b="1" dirty="0">
                <a:solidFill>
                  <a:schemeClr val="tx1"/>
                </a:solidFill>
                <a:latin typeface="Chalkboard" panose="03050602040202020205" pitchFamily="66" charset="77"/>
              </a:rPr>
              <a:t>Contact Information</a:t>
            </a:r>
          </a:p>
        </p:txBody>
      </p:sp>
      <p:sp>
        <p:nvSpPr>
          <p:cNvPr id="3" name="Content Placeholder 2"/>
          <p:cNvSpPr>
            <a:spLocks noGrp="1"/>
          </p:cNvSpPr>
          <p:nvPr>
            <p:ph idx="1"/>
          </p:nvPr>
        </p:nvSpPr>
        <p:spPr>
          <a:xfrm>
            <a:off x="1371600" y="2057400"/>
            <a:ext cx="6477000" cy="4343400"/>
          </a:xfrm>
        </p:spPr>
        <p:txBody>
          <a:bodyPr>
            <a:normAutofit fontScale="85000" lnSpcReduction="20000"/>
          </a:bodyPr>
          <a:lstStyle/>
          <a:p>
            <a:pPr marL="0" indent="0">
              <a:buNone/>
            </a:pPr>
            <a:r>
              <a:rPr lang="en-US" b="1" dirty="0">
                <a:latin typeface="Chalkboard" panose="03050602040202020205" pitchFamily="66" charset="77"/>
              </a:rPr>
              <a:t>Sheri Sample</a:t>
            </a:r>
          </a:p>
          <a:p>
            <a:pPr marL="0" indent="0">
              <a:buNone/>
            </a:pPr>
            <a:r>
              <a:rPr lang="en-US" b="1" dirty="0">
                <a:latin typeface="Chalkboard" panose="03050602040202020205" pitchFamily="66" charset="77"/>
              </a:rPr>
              <a:t>801-567-8307</a:t>
            </a:r>
          </a:p>
          <a:p>
            <a:pPr marL="0" indent="0">
              <a:buNone/>
            </a:pPr>
            <a:r>
              <a:rPr lang="en-US" b="1" dirty="0">
                <a:latin typeface="Chalkboard" panose="03050602040202020205" pitchFamily="66" charset="77"/>
                <a:hlinkClick r:id="rId5"/>
              </a:rPr>
              <a:t>sheri.sample@jordanschooldistrict.org</a:t>
            </a:r>
            <a:endParaRPr lang="en-US" b="1" dirty="0">
              <a:latin typeface="Chalkboard" panose="03050602040202020205" pitchFamily="66" charset="77"/>
            </a:endParaRPr>
          </a:p>
          <a:p>
            <a:pPr marL="0" indent="0">
              <a:buNone/>
            </a:pPr>
            <a:endParaRPr lang="en-US" b="1" dirty="0">
              <a:latin typeface="Chalkboard" panose="03050602040202020205" pitchFamily="66" charset="77"/>
            </a:endParaRPr>
          </a:p>
          <a:p>
            <a:pPr marL="0" indent="0">
              <a:buNone/>
            </a:pPr>
            <a:r>
              <a:rPr lang="en-US" b="1" dirty="0">
                <a:latin typeface="Chalkboard" panose="03050602040202020205" pitchFamily="66" charset="77"/>
              </a:rPr>
              <a:t>Jamie Williams - Mentor</a:t>
            </a:r>
          </a:p>
          <a:p>
            <a:pPr marL="0" indent="0">
              <a:buNone/>
            </a:pPr>
            <a:r>
              <a:rPr lang="en-US" b="1" dirty="0">
                <a:latin typeface="Chalkboard" panose="03050602040202020205" pitchFamily="66" charset="77"/>
              </a:rPr>
              <a:t>801-567-8126</a:t>
            </a:r>
          </a:p>
          <a:p>
            <a:pPr marL="0" indent="0">
              <a:buNone/>
            </a:pPr>
            <a:r>
              <a:rPr lang="en-US" b="1" dirty="0">
                <a:latin typeface="Chalkboard" panose="03050602040202020205" pitchFamily="66" charset="77"/>
                <a:hlinkClick r:id="rId6"/>
              </a:rPr>
              <a:t>jamierae.williams@jordanschooldistrict.org</a:t>
            </a:r>
            <a:endParaRPr lang="en-US" b="1" dirty="0">
              <a:latin typeface="Chalkboard" panose="03050602040202020205" pitchFamily="66" charset="77"/>
            </a:endParaRPr>
          </a:p>
          <a:p>
            <a:pPr marL="0" indent="0">
              <a:buNone/>
            </a:pPr>
            <a:endParaRPr lang="en-US" b="1" dirty="0">
              <a:latin typeface="Chalkboard" panose="03050602040202020205" pitchFamily="66" charset="77"/>
            </a:endParaRPr>
          </a:p>
          <a:p>
            <a:pPr marL="0" indent="0">
              <a:buNone/>
            </a:pPr>
            <a:r>
              <a:rPr lang="en-US" b="1" dirty="0">
                <a:latin typeface="Chalkboard" panose="03050602040202020205" pitchFamily="66" charset="77"/>
              </a:rPr>
              <a:t>Amber Mason - Mentor</a:t>
            </a:r>
          </a:p>
          <a:p>
            <a:pPr marL="0" indent="0">
              <a:buNone/>
            </a:pPr>
            <a:r>
              <a:rPr lang="en-US" b="1" dirty="0">
                <a:latin typeface="Chalkboard" panose="03050602040202020205" pitchFamily="66" charset="77"/>
              </a:rPr>
              <a:t>801-567-8317</a:t>
            </a:r>
          </a:p>
          <a:p>
            <a:pPr marL="0" indent="0">
              <a:buNone/>
            </a:pPr>
            <a:r>
              <a:rPr lang="en-US" b="1" dirty="0">
                <a:latin typeface="Chalkboard" panose="03050602040202020205" pitchFamily="66" charset="77"/>
                <a:hlinkClick r:id="rId7"/>
              </a:rPr>
              <a:t>amber.mason@jordanschooldistrict.org</a:t>
            </a:r>
            <a:endParaRPr lang="en-US" b="1" dirty="0">
              <a:latin typeface="Chalkboard" panose="03050602040202020205" pitchFamily="66" charset="77"/>
            </a:endParaRPr>
          </a:p>
          <a:p>
            <a:endParaRPr lang="en-US" b="1" dirty="0"/>
          </a:p>
          <a:p>
            <a:endParaRPr lang="en-US" b="1" dirty="0"/>
          </a:p>
        </p:txBody>
      </p:sp>
      <p:pic>
        <p:nvPicPr>
          <p:cNvPr id="6" name="Recorded Sound">
            <a:hlinkClick r:id="" action="ppaction://media"/>
            <a:extLst>
              <a:ext uri="{FF2B5EF4-FFF2-40B4-BE49-F238E27FC236}">
                <a16:creationId xmlns:a16="http://schemas.microsoft.com/office/drawing/2014/main" id="{42E349C5-5684-0740-9AD0-D0F64B6A50E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3022600"/>
            <a:ext cx="812800" cy="812800"/>
          </a:xfrm>
          <a:prstGeom prst="rect">
            <a:avLst/>
          </a:prstGeom>
        </p:spPr>
      </p:pic>
      <p:sp>
        <p:nvSpPr>
          <p:cNvPr id="4" name="TextBox 3">
            <a:extLst>
              <a:ext uri="{FF2B5EF4-FFF2-40B4-BE49-F238E27FC236}">
                <a16:creationId xmlns:a16="http://schemas.microsoft.com/office/drawing/2014/main" id="{6BED9D50-2576-A442-B4A0-F3FE1E631022}"/>
              </a:ext>
            </a:extLst>
          </p:cNvPr>
          <p:cNvSpPr txBox="1"/>
          <p:nvPr/>
        </p:nvSpPr>
        <p:spPr>
          <a:xfrm>
            <a:off x="9258300" y="482346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892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98FFBD0-D973-514A-B487-90A5F5ADEB61}"/>
              </a:ext>
            </a:extLst>
          </p:cNvPr>
          <p:cNvSpPr>
            <a:spLocks noGrp="1" noChangeArrowheads="1"/>
          </p:cNvSpPr>
          <p:nvPr>
            <p:ph type="ctrTitle"/>
          </p:nvPr>
        </p:nvSpPr>
        <p:spPr>
          <a:xfrm>
            <a:off x="685800" y="1295400"/>
            <a:ext cx="7620000" cy="1828800"/>
          </a:xfrm>
        </p:spPr>
        <p:txBody>
          <a:bodyPr/>
          <a:lstStyle/>
          <a:p>
            <a:pPr eaLnBrk="1" hangingPunct="1"/>
            <a:r>
              <a:rPr lang="en-US" altLang="en-US" sz="6000" dirty="0"/>
              <a:t>Thank you!</a:t>
            </a:r>
          </a:p>
        </p:txBody>
      </p:sp>
      <p:sp>
        <p:nvSpPr>
          <p:cNvPr id="3075" name="Rectangle 3">
            <a:extLst>
              <a:ext uri="{FF2B5EF4-FFF2-40B4-BE49-F238E27FC236}">
                <a16:creationId xmlns:a16="http://schemas.microsoft.com/office/drawing/2014/main" id="{1C96BEBE-B2EE-B24A-ACEF-A90508243264}"/>
              </a:ext>
            </a:extLst>
          </p:cNvPr>
          <p:cNvSpPr>
            <a:spLocks noGrp="1" noChangeArrowheads="1"/>
          </p:cNvSpPr>
          <p:nvPr>
            <p:ph type="subTitle" idx="1"/>
          </p:nvPr>
        </p:nvSpPr>
        <p:spPr>
          <a:xfrm>
            <a:off x="1219200" y="1143000"/>
            <a:ext cx="6400800" cy="152400"/>
          </a:xfrm>
        </p:spPr>
        <p:txBody>
          <a:bodyPr/>
          <a:lstStyle/>
          <a:p>
            <a:pPr eaLnBrk="1" hangingPunct="1">
              <a:lnSpc>
                <a:spcPct val="80000"/>
              </a:lnSpc>
            </a:pPr>
            <a:endParaRPr lang="en-US" altLang="en-US" sz="1400" dirty="0"/>
          </a:p>
        </p:txBody>
      </p:sp>
      <p:pic>
        <p:nvPicPr>
          <p:cNvPr id="2" name="Recorded Sound">
            <a:hlinkClick r:id="" action="ppaction://media"/>
            <a:extLst>
              <a:ext uri="{FF2B5EF4-FFF2-40B4-BE49-F238E27FC236}">
                <a16:creationId xmlns:a16="http://schemas.microsoft.com/office/drawing/2014/main" id="{2C302AA3-A6D3-B04D-B1FB-D4B2D46FEA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B084-17C2-264D-AE83-451AD656499B}"/>
              </a:ext>
            </a:extLst>
          </p:cNvPr>
          <p:cNvSpPr>
            <a:spLocks noGrp="1"/>
          </p:cNvSpPr>
          <p:nvPr>
            <p:ph type="title"/>
          </p:nvPr>
        </p:nvSpPr>
        <p:spPr>
          <a:xfrm>
            <a:off x="685800" y="1066800"/>
            <a:ext cx="7942661" cy="761999"/>
          </a:xfrm>
        </p:spPr>
        <p:txBody>
          <a:bodyPr>
            <a:normAutofit/>
          </a:bodyPr>
          <a:lstStyle/>
          <a:p>
            <a:pPr algn="ctr"/>
            <a:r>
              <a:rPr lang="en-US" b="1" dirty="0">
                <a:latin typeface="Chalkboard" panose="03050602040202020205" pitchFamily="66" charset="77"/>
              </a:rPr>
              <a:t>Federal Program </a:t>
            </a:r>
          </a:p>
        </p:txBody>
      </p:sp>
      <p:sp>
        <p:nvSpPr>
          <p:cNvPr id="3" name="Content Placeholder 2">
            <a:extLst>
              <a:ext uri="{FF2B5EF4-FFF2-40B4-BE49-F238E27FC236}">
                <a16:creationId xmlns:a16="http://schemas.microsoft.com/office/drawing/2014/main" id="{87BA6812-4C5D-9D4C-B7A9-51CE9C02A6BE}"/>
              </a:ext>
            </a:extLst>
          </p:cNvPr>
          <p:cNvSpPr>
            <a:spLocks noGrp="1"/>
          </p:cNvSpPr>
          <p:nvPr>
            <p:ph idx="1"/>
          </p:nvPr>
        </p:nvSpPr>
        <p:spPr>
          <a:xfrm>
            <a:off x="1066801" y="2057400"/>
            <a:ext cx="7010399" cy="3886200"/>
          </a:xfrm>
        </p:spPr>
        <p:txBody>
          <a:bodyPr>
            <a:noAutofit/>
          </a:bodyPr>
          <a:lstStyle/>
          <a:p>
            <a:pPr marL="0" indent="0">
              <a:buNone/>
            </a:pPr>
            <a:r>
              <a:rPr lang="en-US" sz="1800" b="1" dirty="0">
                <a:latin typeface="Chalkboard" panose="03050602040202020205" pitchFamily="66" charset="77"/>
              </a:rPr>
              <a:t>The Title VI program is part of the United States federal government that is a result of the treaties signed between the United States and the Native American Tribes.</a:t>
            </a:r>
          </a:p>
          <a:p>
            <a:pPr marL="0" indent="0">
              <a:buNone/>
            </a:pPr>
            <a:r>
              <a:rPr lang="en-US" sz="1800" b="1" dirty="0">
                <a:latin typeface="Chalkboard" panose="03050602040202020205" pitchFamily="66" charset="77"/>
              </a:rPr>
              <a:t>According to the U.S. Department of Education, the purpose of the Title VI Indian Education Program is “to support the efforts of local educational agencies, Indian tribes and organizations, post-secondary institutions, and other entities to meet the unique educational and culturally related academic needs of American Indian and Alaska Native students, so that such students can meet the same challenging academic achievement standards as all other students are expected to meet.”</a:t>
            </a:r>
          </a:p>
          <a:p>
            <a:pPr marL="0" indent="0">
              <a:buNone/>
            </a:pPr>
            <a:r>
              <a:rPr lang="en-US" sz="1800" b="1" dirty="0">
                <a:latin typeface="Chalkboard" panose="03050602040202020205" pitchFamily="66" charset="77"/>
                <a:hlinkClick r:id="rId5"/>
              </a:rPr>
              <a:t>https://www2.ed.gov/policy/elsec/leg/esea02/pg98.html</a:t>
            </a:r>
            <a:endParaRPr lang="en-US" sz="1800" b="1" dirty="0">
              <a:latin typeface="Chalkboard" panose="03050602040202020205" pitchFamily="66" charset="77"/>
            </a:endParaRPr>
          </a:p>
          <a:p>
            <a:pPr marL="0" indent="0">
              <a:buNone/>
            </a:pPr>
            <a:endParaRPr lang="en-US" sz="1800" b="1" dirty="0"/>
          </a:p>
        </p:txBody>
      </p:sp>
      <p:pic>
        <p:nvPicPr>
          <p:cNvPr id="5" name="Recorded Sound">
            <a:hlinkClick r:id="" action="ppaction://media"/>
            <a:extLst>
              <a:ext uri="{FF2B5EF4-FFF2-40B4-BE49-F238E27FC236}">
                <a16:creationId xmlns:a16="http://schemas.microsoft.com/office/drawing/2014/main" id="{A9E79E3E-B938-AF42-88F9-2FEEF56939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79325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41494"/>
            <a:ext cx="6807199" cy="787305"/>
          </a:xfrm>
        </p:spPr>
        <p:txBody>
          <a:bodyPr>
            <a:noAutofit/>
          </a:bodyPr>
          <a:lstStyle/>
          <a:p>
            <a:pPr algn="ctr"/>
            <a:r>
              <a:rPr lang="en-US" sz="4400" dirty="0">
                <a:solidFill>
                  <a:srgbClr val="FF0000"/>
                </a:solidFill>
                <a:latin typeface="Chalkboard" panose="03050602040202020205" pitchFamily="66" charset="77"/>
              </a:rPr>
              <a:t>        506 FORM</a:t>
            </a:r>
          </a:p>
        </p:txBody>
      </p:sp>
      <p:pic>
        <p:nvPicPr>
          <p:cNvPr id="4" name="Recorded Sound">
            <a:hlinkClick r:id="" action="ppaction://media"/>
            <a:extLst>
              <a:ext uri="{FF2B5EF4-FFF2-40B4-BE49-F238E27FC236}">
                <a16:creationId xmlns:a16="http://schemas.microsoft.com/office/drawing/2014/main" id="{6C78A1A0-F5E1-7447-BDBA-926569D90C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pic>
        <p:nvPicPr>
          <p:cNvPr id="8" name="Content Placeholder 7">
            <a:extLst>
              <a:ext uri="{FF2B5EF4-FFF2-40B4-BE49-F238E27FC236}">
                <a16:creationId xmlns:a16="http://schemas.microsoft.com/office/drawing/2014/main" id="{EFF5C249-2CF5-D245-9E45-B0334127337F}"/>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981200" y="1828798"/>
            <a:ext cx="4953000" cy="4513731"/>
          </a:xfrm>
        </p:spPr>
      </p:pic>
    </p:spTree>
    <p:extLst>
      <p:ext uri="{BB962C8B-B14F-4D97-AF65-F5344CB8AC3E}">
        <p14:creationId xmlns:p14="http://schemas.microsoft.com/office/powerpoint/2010/main" val="33741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62C7-02E0-F347-9ED5-C3AD7946C2D6}"/>
              </a:ext>
            </a:extLst>
          </p:cNvPr>
          <p:cNvSpPr>
            <a:spLocks noGrp="1"/>
          </p:cNvSpPr>
          <p:nvPr>
            <p:ph type="title"/>
          </p:nvPr>
        </p:nvSpPr>
        <p:spPr>
          <a:xfrm>
            <a:off x="1297056" y="1170333"/>
            <a:ext cx="6783457" cy="734667"/>
          </a:xfrm>
        </p:spPr>
        <p:txBody>
          <a:bodyPr>
            <a:normAutofit/>
          </a:bodyPr>
          <a:lstStyle/>
          <a:p>
            <a:pPr algn="ctr"/>
            <a:r>
              <a:rPr lang="en-US" b="1" dirty="0">
                <a:latin typeface="Chalkboard" panose="03050602040202020205" pitchFamily="66" charset="77"/>
              </a:rPr>
              <a:t>506 Form Requirements</a:t>
            </a:r>
          </a:p>
        </p:txBody>
      </p:sp>
      <p:sp>
        <p:nvSpPr>
          <p:cNvPr id="3" name="Content Placeholder 2">
            <a:extLst>
              <a:ext uri="{FF2B5EF4-FFF2-40B4-BE49-F238E27FC236}">
                <a16:creationId xmlns:a16="http://schemas.microsoft.com/office/drawing/2014/main" id="{2AEE6936-F74B-184C-906C-2707081FFF0F}"/>
              </a:ext>
            </a:extLst>
          </p:cNvPr>
          <p:cNvSpPr>
            <a:spLocks noGrp="1"/>
          </p:cNvSpPr>
          <p:nvPr>
            <p:ph idx="1"/>
          </p:nvPr>
        </p:nvSpPr>
        <p:spPr>
          <a:xfrm>
            <a:off x="1297057" y="2057400"/>
            <a:ext cx="7018319" cy="4114800"/>
          </a:xfrm>
        </p:spPr>
        <p:txBody>
          <a:bodyPr>
            <a:noAutofit/>
          </a:bodyPr>
          <a:lstStyle/>
          <a:p>
            <a:r>
              <a:rPr lang="en-US" sz="1800" b="1" dirty="0">
                <a:latin typeface="Chalkboard" panose="03050602040202020205" pitchFamily="66" charset="77"/>
              </a:rPr>
              <a:t>Name of student, date of birth, and grade level</a:t>
            </a:r>
          </a:p>
          <a:p>
            <a:r>
              <a:rPr lang="en-US" sz="1800" b="1" dirty="0">
                <a:latin typeface="Chalkboard" panose="03050602040202020205" pitchFamily="66" charset="77"/>
              </a:rPr>
              <a:t>Name of the school the student attends</a:t>
            </a:r>
          </a:p>
          <a:p>
            <a:r>
              <a:rPr lang="en-US" sz="1800" b="1" dirty="0">
                <a:latin typeface="Chalkboard" panose="03050602040202020205" pitchFamily="66" charset="77"/>
              </a:rPr>
              <a:t>Name of the individual with tribal enrollment (child, child’s parent, or child’s grandparent)</a:t>
            </a:r>
          </a:p>
          <a:p>
            <a:r>
              <a:rPr lang="en-US" sz="1800" b="1" dirty="0">
                <a:latin typeface="Chalkboard" panose="03050602040202020205" pitchFamily="66" charset="77"/>
              </a:rPr>
              <a:t>Name of tribe or band for which individual claims membership</a:t>
            </a:r>
          </a:p>
          <a:p>
            <a:r>
              <a:rPr lang="en-US" sz="1800" b="1" dirty="0">
                <a:latin typeface="Chalkboard" panose="03050602040202020205" pitchFamily="66" charset="77"/>
              </a:rPr>
              <a:t>The tribe or band recognized by the federal/state</a:t>
            </a:r>
          </a:p>
          <a:p>
            <a:r>
              <a:rPr lang="en-US" sz="1800" b="1" dirty="0">
                <a:latin typeface="Chalkboard" panose="03050602040202020205" pitchFamily="66" charset="77"/>
              </a:rPr>
              <a:t>Membership or enrollment number must be included</a:t>
            </a:r>
          </a:p>
          <a:p>
            <a:r>
              <a:rPr lang="en-US" sz="1800" b="1" dirty="0">
                <a:latin typeface="Chalkboard" panose="03050602040202020205" pitchFamily="66" charset="77"/>
              </a:rPr>
              <a:t>Name, address, city, state, and zip of the student</a:t>
            </a:r>
          </a:p>
          <a:p>
            <a:r>
              <a:rPr lang="en-US" sz="1800" b="1" dirty="0">
                <a:latin typeface="Chalkboard" panose="03050602040202020205" pitchFamily="66" charset="77"/>
              </a:rPr>
              <a:t>Attestation Statement must be signed by parent/guardian</a:t>
            </a:r>
          </a:p>
          <a:p>
            <a:r>
              <a:rPr lang="en-US" sz="1800" b="1" dirty="0">
                <a:latin typeface="Chalkboard" panose="03050602040202020205" pitchFamily="66" charset="77"/>
              </a:rPr>
              <a:t>Information about the form can be seen on the back of the it</a:t>
            </a:r>
          </a:p>
        </p:txBody>
      </p:sp>
      <p:pic>
        <p:nvPicPr>
          <p:cNvPr id="5" name="Recorded Sound">
            <a:hlinkClick r:id="" action="ppaction://media"/>
            <a:extLst>
              <a:ext uri="{FF2B5EF4-FFF2-40B4-BE49-F238E27FC236}">
                <a16:creationId xmlns:a16="http://schemas.microsoft.com/office/drawing/2014/main" id="{8DB42D97-B083-104A-983C-C82F677D88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7774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8A60-BB7C-9044-9D91-916B5093B37D}"/>
              </a:ext>
            </a:extLst>
          </p:cNvPr>
          <p:cNvSpPr>
            <a:spLocks noGrp="1"/>
          </p:cNvSpPr>
          <p:nvPr>
            <p:ph type="title"/>
          </p:nvPr>
        </p:nvSpPr>
        <p:spPr>
          <a:xfrm>
            <a:off x="1828800" y="1143000"/>
            <a:ext cx="5410200" cy="685800"/>
          </a:xfrm>
        </p:spPr>
        <p:txBody>
          <a:bodyPr/>
          <a:lstStyle/>
          <a:p>
            <a:pPr algn="ctr"/>
            <a:r>
              <a:rPr lang="en-US" b="1" dirty="0">
                <a:solidFill>
                  <a:srgbClr val="FF0000"/>
                </a:solidFill>
                <a:latin typeface="Chalkboard" panose="03050602040202020205" pitchFamily="66" charset="77"/>
              </a:rPr>
              <a:t>506 FORM Continued</a:t>
            </a:r>
          </a:p>
        </p:txBody>
      </p:sp>
      <p:sp>
        <p:nvSpPr>
          <p:cNvPr id="3" name="Content Placeholder 2">
            <a:extLst>
              <a:ext uri="{FF2B5EF4-FFF2-40B4-BE49-F238E27FC236}">
                <a16:creationId xmlns:a16="http://schemas.microsoft.com/office/drawing/2014/main" id="{19F8B061-DBA6-6A4E-8353-9C5369C34436}"/>
              </a:ext>
            </a:extLst>
          </p:cNvPr>
          <p:cNvSpPr>
            <a:spLocks noGrp="1"/>
          </p:cNvSpPr>
          <p:nvPr>
            <p:ph idx="1"/>
          </p:nvPr>
        </p:nvSpPr>
        <p:spPr>
          <a:xfrm>
            <a:off x="762000" y="2049946"/>
            <a:ext cx="7696200" cy="3548270"/>
          </a:xfrm>
        </p:spPr>
        <p:txBody>
          <a:bodyPr>
            <a:normAutofit fontScale="92500"/>
          </a:bodyPr>
          <a:lstStyle/>
          <a:p>
            <a:r>
              <a:rPr lang="en-US" sz="1800" b="1" dirty="0">
                <a:latin typeface="Chalkboard" panose="03050602040202020205" pitchFamily="66" charset="77"/>
              </a:rPr>
              <a:t>Turn in the </a:t>
            </a:r>
            <a:r>
              <a:rPr lang="en-US" sz="1800" b="1" u="sng" dirty="0">
                <a:latin typeface="Chalkboard" panose="03050602040202020205" pitchFamily="66" charset="77"/>
              </a:rPr>
              <a:t>original</a:t>
            </a:r>
            <a:r>
              <a:rPr lang="en-US" sz="1800" b="1" dirty="0">
                <a:latin typeface="Chalkboard" panose="03050602040202020205" pitchFamily="66" charset="77"/>
              </a:rPr>
              <a:t> completed 506 form to Sheri Sample at the ASB.</a:t>
            </a:r>
          </a:p>
          <a:p>
            <a:r>
              <a:rPr lang="en-US" sz="1800" b="1" dirty="0">
                <a:latin typeface="Chalkboard" panose="03050602040202020205" pitchFamily="66" charset="77"/>
              </a:rPr>
              <a:t>We have to keep the forms for the district/state in one place</a:t>
            </a:r>
          </a:p>
          <a:p>
            <a:r>
              <a:rPr lang="en-US" sz="1800" b="1" dirty="0">
                <a:latin typeface="Chalkboard" panose="03050602040202020205" pitchFamily="66" charset="77"/>
              </a:rPr>
              <a:t>We are required to keep the 506 document for a certain period of time once the student graduates or becomes inactive</a:t>
            </a:r>
          </a:p>
          <a:p>
            <a:r>
              <a:rPr lang="en-US" sz="1800" b="1" dirty="0">
                <a:latin typeface="Chalkboard" panose="03050602040202020205" pitchFamily="66" charset="77"/>
              </a:rPr>
              <a:t>Please </a:t>
            </a:r>
            <a:r>
              <a:rPr lang="en-US" sz="1800" b="1" u="sng" dirty="0">
                <a:latin typeface="Chalkboard" panose="03050602040202020205" pitchFamily="66" charset="77"/>
              </a:rPr>
              <a:t>DO NOT</a:t>
            </a:r>
            <a:r>
              <a:rPr lang="en-US" sz="1800" b="1" dirty="0">
                <a:latin typeface="Chalkboard" panose="03050602040202020205" pitchFamily="66" charset="77"/>
              </a:rPr>
              <a:t> mark anything on Skyward for certification</a:t>
            </a:r>
          </a:p>
          <a:p>
            <a:r>
              <a:rPr lang="en-US" sz="1800" b="1" dirty="0">
                <a:latin typeface="Chalkboard" panose="03050602040202020205" pitchFamily="66" charset="77"/>
              </a:rPr>
              <a:t>We will mark the certification in Skyward when the 506 document information has been verified</a:t>
            </a:r>
          </a:p>
          <a:p>
            <a:r>
              <a:rPr lang="en-US" sz="1800" b="1" dirty="0">
                <a:latin typeface="Chalkboard" panose="03050602040202020205" pitchFamily="66" charset="77"/>
              </a:rPr>
              <a:t>Administrators will receive an updated list of Native American/Alaska Native students at the beginning of each month </a:t>
            </a:r>
          </a:p>
          <a:p>
            <a:r>
              <a:rPr lang="en-US" sz="1800" b="1" dirty="0">
                <a:latin typeface="Chalkboard" panose="03050602040202020205" pitchFamily="66" charset="77"/>
              </a:rPr>
              <a:t>The students who have been verified Native American/Alaska Native will have an X in the certificated column</a:t>
            </a:r>
          </a:p>
          <a:p>
            <a:endParaRPr lang="en-US" dirty="0"/>
          </a:p>
        </p:txBody>
      </p:sp>
      <p:pic>
        <p:nvPicPr>
          <p:cNvPr id="5" name="Recorded Sound">
            <a:hlinkClick r:id="" action="ppaction://media"/>
            <a:extLst>
              <a:ext uri="{FF2B5EF4-FFF2-40B4-BE49-F238E27FC236}">
                <a16:creationId xmlns:a16="http://schemas.microsoft.com/office/drawing/2014/main" id="{A4524E24-BBE0-D344-9102-77FCFFD7EF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0361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966" y="1143000"/>
            <a:ext cx="7316493" cy="1371600"/>
          </a:xfrm>
        </p:spPr>
        <p:txBody>
          <a:bodyPr>
            <a:normAutofit fontScale="90000"/>
          </a:bodyPr>
          <a:lstStyle/>
          <a:p>
            <a:pPr algn="ct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r>
              <a:rPr lang="en-US" sz="2700" b="1" dirty="0">
                <a:solidFill>
                  <a:srgbClr val="FF0000"/>
                </a:solidFill>
                <a:latin typeface="Chalkboard" panose="03050602040202020205" pitchFamily="66" charset="77"/>
              </a:rPr>
              <a:t>How do we help our Native American/Alaska Native students and families?</a:t>
            </a:r>
            <a:br>
              <a:rPr lang="en-US" sz="2700" dirty="0"/>
            </a:br>
            <a:endParaRPr lang="en-US" sz="2700" dirty="0"/>
          </a:p>
        </p:txBody>
      </p:sp>
      <p:sp>
        <p:nvSpPr>
          <p:cNvPr id="3" name="Content Placeholder 2"/>
          <p:cNvSpPr>
            <a:spLocks noGrp="1"/>
          </p:cNvSpPr>
          <p:nvPr>
            <p:ph sz="half" idx="1"/>
          </p:nvPr>
        </p:nvSpPr>
        <p:spPr>
          <a:xfrm>
            <a:off x="1311966" y="2209800"/>
            <a:ext cx="2758107" cy="4419600"/>
          </a:xfrm>
        </p:spPr>
        <p:txBody>
          <a:bodyPr>
            <a:normAutofit fontScale="70000" lnSpcReduction="20000"/>
          </a:bodyPr>
          <a:lstStyle/>
          <a:p>
            <a:r>
              <a:rPr lang="en-US" b="1" dirty="0">
                <a:latin typeface="Chalkboard" panose="03050602040202020205" pitchFamily="66" charset="77"/>
              </a:rPr>
              <a:t>Student advocate</a:t>
            </a:r>
          </a:p>
          <a:p>
            <a:r>
              <a:rPr lang="en-US" b="1" dirty="0">
                <a:latin typeface="Chalkboard" panose="03050602040202020205" pitchFamily="66" charset="77"/>
              </a:rPr>
              <a:t>STEM Conference </a:t>
            </a:r>
          </a:p>
          <a:p>
            <a:r>
              <a:rPr lang="en-US" b="1" dirty="0">
                <a:latin typeface="Chalkboard" panose="03050602040202020205" pitchFamily="66" charset="77"/>
              </a:rPr>
              <a:t>Tracking grades</a:t>
            </a:r>
          </a:p>
          <a:p>
            <a:r>
              <a:rPr lang="en-US" b="1" dirty="0">
                <a:latin typeface="Chalkboard" panose="03050602040202020205" pitchFamily="66" charset="77"/>
              </a:rPr>
              <a:t>Jordan Family Resource Fair</a:t>
            </a:r>
          </a:p>
          <a:p>
            <a:r>
              <a:rPr lang="en-US" b="1" dirty="0">
                <a:latin typeface="Chalkboard" panose="03050602040202020205" pitchFamily="66" charset="77"/>
              </a:rPr>
              <a:t>Suicide prevention</a:t>
            </a:r>
          </a:p>
          <a:p>
            <a:r>
              <a:rPr lang="en-US" b="1" dirty="0">
                <a:latin typeface="Chalkboard" panose="03050602040202020205" pitchFamily="66" charset="77"/>
              </a:rPr>
              <a:t>College Application</a:t>
            </a:r>
          </a:p>
          <a:p>
            <a:r>
              <a:rPr lang="en-US" b="1" dirty="0">
                <a:latin typeface="Chalkboard" panose="03050602040202020205" pitchFamily="66" charset="77"/>
              </a:rPr>
              <a:t>Scholarship Seminar</a:t>
            </a:r>
          </a:p>
          <a:p>
            <a:r>
              <a:rPr lang="en-US" b="1" dirty="0">
                <a:latin typeface="Chalkboard" panose="03050602040202020205" pitchFamily="66" charset="77"/>
              </a:rPr>
              <a:t>Navajo Government Class</a:t>
            </a:r>
          </a:p>
          <a:p>
            <a:r>
              <a:rPr lang="en-US" b="1" dirty="0">
                <a:latin typeface="Chalkboard" panose="03050602040202020205" pitchFamily="66" charset="77"/>
              </a:rPr>
              <a:t>Pow Wows</a:t>
            </a:r>
          </a:p>
          <a:p>
            <a:r>
              <a:rPr lang="en-US" b="1" dirty="0">
                <a:latin typeface="Chalkboard" panose="03050602040202020205" pitchFamily="66" charset="77"/>
              </a:rPr>
              <a:t>Letters to families/students</a:t>
            </a:r>
          </a:p>
        </p:txBody>
      </p:sp>
      <p:sp>
        <p:nvSpPr>
          <p:cNvPr id="5" name="Content Placeholder 4"/>
          <p:cNvSpPr>
            <a:spLocks noGrp="1"/>
          </p:cNvSpPr>
          <p:nvPr>
            <p:ph sz="half" idx="2"/>
          </p:nvPr>
        </p:nvSpPr>
        <p:spPr>
          <a:xfrm>
            <a:off x="4562061" y="2514600"/>
            <a:ext cx="3816626" cy="3962400"/>
          </a:xfrm>
        </p:spPr>
        <p:txBody>
          <a:bodyPr>
            <a:normAutofit fontScale="70000" lnSpcReduction="20000"/>
          </a:bodyPr>
          <a:lstStyle/>
          <a:p>
            <a:r>
              <a:rPr lang="en-US" b="1" dirty="0">
                <a:latin typeface="Chalkboard" panose="03050602040202020205" pitchFamily="66" charset="77"/>
              </a:rPr>
              <a:t>Essay Writing Seminar</a:t>
            </a:r>
          </a:p>
          <a:p>
            <a:r>
              <a:rPr lang="en-US" b="1" dirty="0">
                <a:latin typeface="Chalkboard" panose="03050602040202020205" pitchFamily="66" charset="77"/>
              </a:rPr>
              <a:t>Online Navajo Language class - Fall and Spring</a:t>
            </a:r>
          </a:p>
          <a:p>
            <a:r>
              <a:rPr lang="en-US" b="1" dirty="0">
                <a:latin typeface="Chalkboard" panose="03050602040202020205" pitchFamily="66" charset="77"/>
              </a:rPr>
              <a:t>Utah seal of bi-literacy</a:t>
            </a:r>
          </a:p>
          <a:p>
            <a:r>
              <a:rPr lang="en-US" b="1" dirty="0">
                <a:latin typeface="Chalkboard" panose="03050602040202020205" pitchFamily="66" charset="77"/>
              </a:rPr>
              <a:t>Utah’s Indigenous Day/Month</a:t>
            </a:r>
          </a:p>
          <a:p>
            <a:r>
              <a:rPr lang="en-US" b="1" dirty="0">
                <a:latin typeface="Chalkboard" panose="03050602040202020205" pitchFamily="66" charset="77"/>
              </a:rPr>
              <a:t>Backpacks</a:t>
            </a:r>
          </a:p>
          <a:p>
            <a:r>
              <a:rPr lang="en-US" b="1" dirty="0">
                <a:latin typeface="Chalkboard" panose="03050602040202020205" pitchFamily="66" charset="77"/>
              </a:rPr>
              <a:t>School supplies</a:t>
            </a:r>
          </a:p>
          <a:p>
            <a:r>
              <a:rPr lang="en-US" b="1" dirty="0">
                <a:latin typeface="Chalkboard" panose="03050602040202020205" pitchFamily="66" charset="77"/>
              </a:rPr>
              <a:t>Navajo Rug Show information</a:t>
            </a:r>
          </a:p>
          <a:p>
            <a:r>
              <a:rPr lang="en-US" b="1" dirty="0">
                <a:latin typeface="Chalkboard" panose="03050602040202020205" pitchFamily="66" charset="77"/>
              </a:rPr>
              <a:t>Native American Holiday Arts Market information</a:t>
            </a:r>
          </a:p>
          <a:p>
            <a:r>
              <a:rPr lang="en-US" b="1" dirty="0">
                <a:latin typeface="Chalkboard" panose="03050602040202020205" pitchFamily="66" charset="77"/>
              </a:rPr>
              <a:t>Family/Student meetings</a:t>
            </a:r>
          </a:p>
        </p:txBody>
      </p:sp>
      <p:pic>
        <p:nvPicPr>
          <p:cNvPr id="6" name="Recorded Sound">
            <a:hlinkClick r:id="" action="ppaction://media"/>
            <a:extLst>
              <a:ext uri="{FF2B5EF4-FFF2-40B4-BE49-F238E27FC236}">
                <a16:creationId xmlns:a16="http://schemas.microsoft.com/office/drawing/2014/main" id="{39B5EF44-B09F-E244-AB48-DFD85D1ADD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55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5D1C-0B1B-CC44-8442-332EDAA64D96}"/>
              </a:ext>
            </a:extLst>
          </p:cNvPr>
          <p:cNvSpPr>
            <a:spLocks noGrp="1"/>
          </p:cNvSpPr>
          <p:nvPr>
            <p:ph type="title"/>
          </p:nvPr>
        </p:nvSpPr>
        <p:spPr>
          <a:xfrm>
            <a:off x="152400" y="1177016"/>
            <a:ext cx="8799022" cy="668407"/>
          </a:xfrm>
        </p:spPr>
        <p:txBody>
          <a:bodyPr>
            <a:normAutofit/>
          </a:bodyPr>
          <a:lstStyle/>
          <a:p>
            <a:pPr algn="ctr"/>
            <a:r>
              <a:rPr lang="en-US" b="1" dirty="0">
                <a:latin typeface="Chalkboard" panose="03050602040202020205" pitchFamily="66" charset="77"/>
              </a:rPr>
              <a:t>Mentor Feeder Schools</a:t>
            </a:r>
          </a:p>
        </p:txBody>
      </p:sp>
      <p:graphicFrame>
        <p:nvGraphicFramePr>
          <p:cNvPr id="6" name="Content Placeholder 5">
            <a:extLst>
              <a:ext uri="{FF2B5EF4-FFF2-40B4-BE49-F238E27FC236}">
                <a16:creationId xmlns:a16="http://schemas.microsoft.com/office/drawing/2014/main" id="{00A492C2-9F85-BC47-BE4D-086197557F57}"/>
              </a:ext>
            </a:extLst>
          </p:cNvPr>
          <p:cNvGraphicFramePr>
            <a:graphicFrameLocks noGrp="1"/>
          </p:cNvGraphicFramePr>
          <p:nvPr>
            <p:ph idx="1"/>
            <p:extLst/>
          </p:nvPr>
        </p:nvGraphicFramePr>
        <p:xfrm>
          <a:off x="152400" y="1845423"/>
          <a:ext cx="4343400" cy="4404946"/>
        </p:xfrm>
        <a:graphic>
          <a:graphicData uri="http://schemas.openxmlformats.org/drawingml/2006/table">
            <a:tbl>
              <a:tblPr bandRow="1">
                <a:tableStyleId>{69012ECD-51FC-41F1-AA8D-1B2483CD663E}</a:tableStyleId>
              </a:tblPr>
              <a:tblGrid>
                <a:gridCol w="838200">
                  <a:extLst>
                    <a:ext uri="{9D8B030D-6E8A-4147-A177-3AD203B41FA5}">
                      <a16:colId xmlns:a16="http://schemas.microsoft.com/office/drawing/2014/main" val="473423264"/>
                    </a:ext>
                  </a:extLst>
                </a:gridCol>
                <a:gridCol w="946018">
                  <a:extLst>
                    <a:ext uri="{9D8B030D-6E8A-4147-A177-3AD203B41FA5}">
                      <a16:colId xmlns:a16="http://schemas.microsoft.com/office/drawing/2014/main" val="2201190034"/>
                    </a:ext>
                  </a:extLst>
                </a:gridCol>
                <a:gridCol w="1187582">
                  <a:extLst>
                    <a:ext uri="{9D8B030D-6E8A-4147-A177-3AD203B41FA5}">
                      <a16:colId xmlns:a16="http://schemas.microsoft.com/office/drawing/2014/main" val="2163145654"/>
                    </a:ext>
                  </a:extLst>
                </a:gridCol>
                <a:gridCol w="1371600">
                  <a:extLst>
                    <a:ext uri="{9D8B030D-6E8A-4147-A177-3AD203B41FA5}">
                      <a16:colId xmlns:a16="http://schemas.microsoft.com/office/drawing/2014/main" val="3261934411"/>
                    </a:ext>
                  </a:extLst>
                </a:gridCol>
              </a:tblGrid>
              <a:tr h="1050177">
                <a:tc gridSpan="4">
                  <a:txBody>
                    <a:bodyPr/>
                    <a:lstStyle/>
                    <a:p>
                      <a:pPr algn="ctr"/>
                      <a:r>
                        <a:rPr lang="en-US" sz="1600" b="1" baseline="0" dirty="0">
                          <a:solidFill>
                            <a:schemeClr val="bg2">
                              <a:lumMod val="50000"/>
                            </a:schemeClr>
                          </a:solidFill>
                        </a:rPr>
                        <a:t>Amber Mason</a:t>
                      </a:r>
                    </a:p>
                    <a:p>
                      <a:pPr algn="ctr"/>
                      <a:r>
                        <a:rPr lang="en-US" sz="1600" b="1" baseline="0" dirty="0">
                          <a:solidFill>
                            <a:schemeClr val="bg2">
                              <a:lumMod val="50000"/>
                            </a:schemeClr>
                          </a:solidFill>
                        </a:rPr>
                        <a:t>801-567-8317</a:t>
                      </a:r>
                    </a:p>
                    <a:p>
                      <a:pPr algn="ctr"/>
                      <a:r>
                        <a:rPr lang="en-US" sz="1600" b="1" baseline="0" dirty="0">
                          <a:solidFill>
                            <a:schemeClr val="bg2">
                              <a:lumMod val="50000"/>
                            </a:schemeClr>
                          </a:solidFill>
                          <a:hlinkClick r:id="rId5"/>
                        </a:rPr>
                        <a:t>amber.mason@jordandistrict.org</a:t>
                      </a:r>
                      <a:endParaRPr lang="en-US" sz="1600" b="1" baseline="0" dirty="0">
                        <a:solidFill>
                          <a:schemeClr val="bg2">
                            <a:lumMod val="50000"/>
                          </a:schemeClr>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sz="1400" baseline="0" dirty="0"/>
                    </a:p>
                  </a:txBody>
                  <a:tcPr/>
                </a:tc>
                <a:tc hMerge="1">
                  <a:txBody>
                    <a:bodyPr/>
                    <a:lstStyle/>
                    <a:p>
                      <a:endParaRPr lang="en-US" sz="1400" baseline="0" dirty="0"/>
                    </a:p>
                  </a:txBody>
                  <a:tcPr/>
                </a:tc>
                <a:tc hMerge="1">
                  <a:txBody>
                    <a:bodyPr/>
                    <a:lstStyle/>
                    <a:p>
                      <a:pPr algn="ctr"/>
                      <a:endParaRPr lang="en-US" sz="1400" baseline="0" dirty="0">
                        <a:solidFill>
                          <a:schemeClr val="bg1"/>
                        </a:solidFill>
                      </a:endParaRPr>
                    </a:p>
                  </a:txBody>
                  <a:tcPr/>
                </a:tc>
                <a:extLst>
                  <a:ext uri="{0D108BD9-81ED-4DB2-BD59-A6C34878D82A}">
                    <a16:rowId xmlns:a16="http://schemas.microsoft.com/office/drawing/2014/main" val="3889024969"/>
                  </a:ext>
                </a:extLst>
              </a:tr>
              <a:tr h="352306">
                <a:tc>
                  <a:txBody>
                    <a:bodyPr/>
                    <a:lstStyle/>
                    <a:p>
                      <a:pPr algn="ctr"/>
                      <a:r>
                        <a:rPr lang="en-US" sz="1200" b="1" baseline="0" dirty="0"/>
                        <a:t>High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1" baseline="0" dirty="0"/>
                        <a:t>Middle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a:r>
                        <a:rPr lang="en-US" sz="1200" b="1" baseline="0" dirty="0"/>
                        <a:t>Elementary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400" baseline="0" dirty="0"/>
                    </a:p>
                  </a:txBody>
                  <a:tcPr/>
                </a:tc>
                <a:extLst>
                  <a:ext uri="{0D108BD9-81ED-4DB2-BD59-A6C34878D82A}">
                    <a16:rowId xmlns:a16="http://schemas.microsoft.com/office/drawing/2014/main" val="301393755"/>
                  </a:ext>
                </a:extLst>
              </a:tr>
              <a:tr h="1266720">
                <a:tc>
                  <a:txBody>
                    <a:bodyPr/>
                    <a:lstStyle/>
                    <a:p>
                      <a:r>
                        <a:rPr lang="en-US" sz="1200" b="1" baseline="0" dirty="0"/>
                        <a:t>Copper Hills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Sunset Ridge</a:t>
                      </a:r>
                    </a:p>
                    <a:p>
                      <a:pPr marL="171450" indent="-171450">
                        <a:buFont typeface="Arial" panose="020B0604020202020204" pitchFamily="34" charset="0"/>
                        <a:buChar char="•"/>
                      </a:pPr>
                      <a:r>
                        <a:rPr lang="en-US" sz="1200" baseline="0" dirty="0"/>
                        <a:t>West Hills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Copper Canyon</a:t>
                      </a:r>
                    </a:p>
                    <a:p>
                      <a:pPr marL="171450" indent="-171450">
                        <a:buFont typeface="Arial" panose="020B0604020202020204" pitchFamily="34" charset="0"/>
                        <a:buChar char="•"/>
                      </a:pPr>
                      <a:r>
                        <a:rPr lang="en-US" sz="1200" baseline="0" dirty="0"/>
                        <a:t>Falcon Ridge</a:t>
                      </a:r>
                    </a:p>
                    <a:p>
                      <a:pPr marL="171450" indent="-171450">
                        <a:buFont typeface="Arial" panose="020B0604020202020204" pitchFamily="34" charset="0"/>
                        <a:buChar char="•"/>
                      </a:pPr>
                      <a:r>
                        <a:rPr lang="en-US" sz="1200" baseline="0" dirty="0"/>
                        <a:t>Fox Hollow</a:t>
                      </a:r>
                    </a:p>
                    <a:p>
                      <a:pPr marL="171450" indent="-171450">
                        <a:buFont typeface="Arial" panose="020B0604020202020204" pitchFamily="34" charset="0"/>
                        <a:buChar char="•"/>
                      </a:pPr>
                      <a:r>
                        <a:rPr lang="en-US" sz="1200" baseline="0" dirty="0"/>
                        <a:t>Hayden Peak</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Jordan Hills</a:t>
                      </a:r>
                    </a:p>
                    <a:p>
                      <a:pPr marL="171450" indent="-171450">
                        <a:buFont typeface="Arial" panose="020B0604020202020204" pitchFamily="34" charset="0"/>
                        <a:buChar char="•"/>
                      </a:pPr>
                      <a:r>
                        <a:rPr lang="en-US" sz="1200" baseline="0" dirty="0"/>
                        <a:t>Mountain Shadows</a:t>
                      </a:r>
                    </a:p>
                    <a:p>
                      <a:pPr marL="171450" indent="-171450">
                        <a:buFont typeface="Arial" panose="020B0604020202020204" pitchFamily="34" charset="0"/>
                        <a:buChar char="•"/>
                      </a:pPr>
                      <a:r>
                        <a:rPr lang="en-US" sz="1200" baseline="0" dirty="0"/>
                        <a:t>Oakcrest</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21286570"/>
                  </a:ext>
                </a:extLst>
              </a:tr>
              <a:tr h="1266720">
                <a:tc>
                  <a:txBody>
                    <a:bodyPr/>
                    <a:lstStyle/>
                    <a:p>
                      <a:r>
                        <a:rPr lang="en-US" sz="1200" b="1" baseline="0" dirty="0"/>
                        <a:t>West Jordan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Joel P. Jensen</a:t>
                      </a:r>
                    </a:p>
                    <a:p>
                      <a:pPr marL="171450" indent="-171450">
                        <a:buFont typeface="Arial" panose="020B0604020202020204" pitchFamily="34" charset="0"/>
                        <a:buChar char="•"/>
                      </a:pPr>
                      <a:r>
                        <a:rPr lang="en-US" sz="1200" baseline="0" dirty="0"/>
                        <a:t>West Jordan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Columbia</a:t>
                      </a:r>
                    </a:p>
                    <a:p>
                      <a:pPr marL="171450" indent="-171450">
                        <a:buFont typeface="Arial" panose="020B0604020202020204" pitchFamily="34" charset="0"/>
                        <a:buChar char="•"/>
                      </a:pPr>
                      <a:r>
                        <a:rPr lang="en-US" sz="1200" baseline="0" dirty="0"/>
                        <a:t>Heartland</a:t>
                      </a:r>
                    </a:p>
                    <a:p>
                      <a:pPr marL="171450" indent="-171450">
                        <a:buFont typeface="Arial" panose="020B0604020202020204" pitchFamily="34" charset="0"/>
                        <a:buChar char="•"/>
                      </a:pPr>
                      <a:r>
                        <a:rPr lang="en-US" sz="1200" baseline="0" dirty="0"/>
                        <a:t>Majestic</a:t>
                      </a:r>
                    </a:p>
                    <a:p>
                      <a:pPr marL="171450" indent="-171450">
                        <a:buFont typeface="Arial" panose="020B0604020202020204" pitchFamily="34" charset="0"/>
                        <a:buChar char="•"/>
                      </a:pPr>
                      <a:r>
                        <a:rPr lang="en-US" sz="1200" baseline="0" dirty="0"/>
                        <a:t>Oquirrh</a:t>
                      </a:r>
                    </a:p>
                    <a:p>
                      <a:pPr marL="171450" indent="-171450">
                        <a:buFont typeface="Arial" panose="020B0604020202020204" pitchFamily="34" charset="0"/>
                        <a:buChar char="•"/>
                      </a:pPr>
                      <a:r>
                        <a:rPr lang="en-US" sz="1200" baseline="0" dirty="0"/>
                        <a:t>Riverside</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Terra Linda</a:t>
                      </a:r>
                    </a:p>
                    <a:p>
                      <a:pPr marL="171450" indent="-171450">
                        <a:buFont typeface="Arial" panose="020B0604020202020204" pitchFamily="34" charset="0"/>
                        <a:buChar char="•"/>
                      </a:pPr>
                      <a:r>
                        <a:rPr lang="en-US" sz="1200" baseline="0" dirty="0"/>
                        <a:t>West Jordan</a:t>
                      </a:r>
                    </a:p>
                    <a:p>
                      <a:pPr marL="171450" indent="-171450">
                        <a:buFont typeface="Arial" panose="020B0604020202020204" pitchFamily="34" charset="0"/>
                        <a:buChar char="•"/>
                      </a:pPr>
                      <a:r>
                        <a:rPr lang="en-US" sz="1200" baseline="0" dirty="0"/>
                        <a:t>Westland</a:t>
                      </a:r>
                    </a:p>
                    <a:p>
                      <a:pPr marL="171450" indent="-171450">
                        <a:buFont typeface="Arial" panose="020B0604020202020204" pitchFamily="34" charset="0"/>
                        <a:buChar char="•"/>
                      </a:pPr>
                      <a:r>
                        <a:rPr lang="en-US" sz="1200" baseline="0" dirty="0"/>
                        <a:t>Westvale</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57522596"/>
                  </a:ext>
                </a:extLst>
              </a:tr>
              <a:tr h="469023">
                <a:tc>
                  <a:txBody>
                    <a:bodyPr/>
                    <a:lstStyle/>
                    <a:p>
                      <a:r>
                        <a:rPr lang="en-US" sz="1200" b="1" baseline="0" dirty="0"/>
                        <a:t>Valley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endParaRPr lang="en-US" sz="1200" baseline="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19050" cap="flat" cmpd="sng" algn="ctr">
                      <a:noFill/>
                      <a:prstDash val="solid"/>
                      <a:round/>
                      <a:headEnd type="none" w="med" len="med"/>
                      <a:tailEnd type="none" w="med" len="med"/>
                    </a:lnBlToTr>
                    <a:solidFill>
                      <a:schemeClr val="accent2">
                        <a:lumMod val="20000"/>
                        <a:lumOff val="80000"/>
                      </a:schemeClr>
                    </a:solidFill>
                  </a:tcPr>
                </a:tc>
                <a:tc hMerge="1">
                  <a:txBody>
                    <a:bodyPr/>
                    <a:lstStyle/>
                    <a:p>
                      <a:endParaRPr lang="en-US" sz="1200" baseline="0"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19050" cap="flat" cmpd="sng" algn="ctr">
                      <a:noFill/>
                      <a:prstDash val="solid"/>
                      <a:round/>
                      <a:headEnd type="none" w="med" len="med"/>
                      <a:tailEnd type="none" w="med" len="med"/>
                    </a:lnBlToTr>
                  </a:tcPr>
                </a:tc>
                <a:tc hMerge="1">
                  <a:txBody>
                    <a:bodyPr/>
                    <a:lstStyle/>
                    <a:p>
                      <a:endParaRPr lang="en-US" sz="1200" baseline="0" dirty="0"/>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19050" cap="flat" cmpd="sng" algn="ctr">
                      <a:noFill/>
                      <a:prstDash val="solid"/>
                      <a:round/>
                      <a:headEnd type="none" w="med" len="med"/>
                      <a:tailEnd type="none" w="med" len="med"/>
                    </a:lnBlToTr>
                  </a:tcPr>
                </a:tc>
                <a:extLst>
                  <a:ext uri="{0D108BD9-81ED-4DB2-BD59-A6C34878D82A}">
                    <a16:rowId xmlns:a16="http://schemas.microsoft.com/office/drawing/2014/main" val="3263309049"/>
                  </a:ext>
                </a:extLst>
              </a:tr>
            </a:tbl>
          </a:graphicData>
        </a:graphic>
      </p:graphicFrame>
      <p:graphicFrame>
        <p:nvGraphicFramePr>
          <p:cNvPr id="10" name="Content Placeholder 5">
            <a:extLst>
              <a:ext uri="{FF2B5EF4-FFF2-40B4-BE49-F238E27FC236}">
                <a16:creationId xmlns:a16="http://schemas.microsoft.com/office/drawing/2014/main" id="{8A82EC59-7080-954C-81C9-3A9080649125}"/>
              </a:ext>
            </a:extLst>
          </p:cNvPr>
          <p:cNvGraphicFramePr>
            <a:graphicFrameLocks/>
          </p:cNvGraphicFramePr>
          <p:nvPr>
            <p:extLst/>
          </p:nvPr>
        </p:nvGraphicFramePr>
        <p:xfrm>
          <a:off x="4608022" y="1845423"/>
          <a:ext cx="4343400" cy="4404946"/>
        </p:xfrm>
        <a:graphic>
          <a:graphicData uri="http://schemas.openxmlformats.org/drawingml/2006/table">
            <a:tbl>
              <a:tblPr bandRow="1">
                <a:tableStyleId>{69012ECD-51FC-41F1-AA8D-1B2483CD663E}</a:tableStyleId>
              </a:tblPr>
              <a:tblGrid>
                <a:gridCol w="1030778">
                  <a:extLst>
                    <a:ext uri="{9D8B030D-6E8A-4147-A177-3AD203B41FA5}">
                      <a16:colId xmlns:a16="http://schemas.microsoft.com/office/drawing/2014/main" val="473423264"/>
                    </a:ext>
                  </a:extLst>
                </a:gridCol>
                <a:gridCol w="1066800">
                  <a:extLst>
                    <a:ext uri="{9D8B030D-6E8A-4147-A177-3AD203B41FA5}">
                      <a16:colId xmlns:a16="http://schemas.microsoft.com/office/drawing/2014/main" val="2201190034"/>
                    </a:ext>
                  </a:extLst>
                </a:gridCol>
                <a:gridCol w="1143000">
                  <a:extLst>
                    <a:ext uri="{9D8B030D-6E8A-4147-A177-3AD203B41FA5}">
                      <a16:colId xmlns:a16="http://schemas.microsoft.com/office/drawing/2014/main" val="2163145654"/>
                    </a:ext>
                  </a:extLst>
                </a:gridCol>
                <a:gridCol w="1102822">
                  <a:extLst>
                    <a:ext uri="{9D8B030D-6E8A-4147-A177-3AD203B41FA5}">
                      <a16:colId xmlns:a16="http://schemas.microsoft.com/office/drawing/2014/main" val="3261934411"/>
                    </a:ext>
                  </a:extLst>
                </a:gridCol>
              </a:tblGrid>
              <a:tr h="1070589">
                <a:tc gridSpan="4">
                  <a:txBody>
                    <a:bodyPr/>
                    <a:lstStyle/>
                    <a:p>
                      <a:pPr algn="ctr"/>
                      <a:r>
                        <a:rPr lang="en-US" sz="1600" b="1" baseline="0" dirty="0">
                          <a:solidFill>
                            <a:schemeClr val="bg2">
                              <a:lumMod val="50000"/>
                            </a:schemeClr>
                          </a:solidFill>
                        </a:rPr>
                        <a:t>Jamie Williams</a:t>
                      </a:r>
                    </a:p>
                    <a:p>
                      <a:pPr algn="ctr"/>
                      <a:r>
                        <a:rPr lang="en-US" sz="1600" baseline="0" dirty="0">
                          <a:solidFill>
                            <a:schemeClr val="bg2">
                              <a:lumMod val="50000"/>
                            </a:schemeClr>
                          </a:solidFill>
                        </a:rPr>
                        <a:t>801-567-8126</a:t>
                      </a:r>
                    </a:p>
                    <a:p>
                      <a:pPr algn="ctr"/>
                      <a:r>
                        <a:rPr lang="en-US" sz="1600" baseline="0" dirty="0">
                          <a:solidFill>
                            <a:schemeClr val="bg2">
                              <a:lumMod val="50000"/>
                            </a:schemeClr>
                          </a:solidFill>
                          <a:hlinkClick r:id="rId6"/>
                        </a:rPr>
                        <a:t>jamieraewilliams@jordandistrict.org</a:t>
                      </a:r>
                      <a:endParaRPr lang="en-US" sz="1600" baseline="0" dirty="0">
                        <a:solidFill>
                          <a:schemeClr val="bg2">
                            <a:lumMod val="50000"/>
                          </a:schemeClr>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sz="1400" baseline="0" dirty="0"/>
                    </a:p>
                  </a:txBody>
                  <a:tcPr/>
                </a:tc>
                <a:tc hMerge="1">
                  <a:txBody>
                    <a:bodyPr/>
                    <a:lstStyle/>
                    <a:p>
                      <a:endParaRPr lang="en-US" sz="1400" baseline="0" dirty="0"/>
                    </a:p>
                  </a:txBody>
                  <a:tcPr/>
                </a:tc>
                <a:tc hMerge="1">
                  <a:txBody>
                    <a:bodyPr/>
                    <a:lstStyle/>
                    <a:p>
                      <a:pPr algn="ctr"/>
                      <a:endParaRPr lang="en-US" sz="1400" baseline="0" dirty="0">
                        <a:solidFill>
                          <a:schemeClr val="bg1"/>
                        </a:solidFill>
                      </a:endParaRPr>
                    </a:p>
                  </a:txBody>
                  <a:tcPr/>
                </a:tc>
                <a:extLst>
                  <a:ext uri="{0D108BD9-81ED-4DB2-BD59-A6C34878D82A}">
                    <a16:rowId xmlns:a16="http://schemas.microsoft.com/office/drawing/2014/main" val="3889024969"/>
                  </a:ext>
                </a:extLst>
              </a:tr>
              <a:tr h="359154">
                <a:tc>
                  <a:txBody>
                    <a:bodyPr/>
                    <a:lstStyle/>
                    <a:p>
                      <a:pPr algn="ctr"/>
                      <a:r>
                        <a:rPr lang="en-US" sz="1200" b="1" baseline="0" dirty="0"/>
                        <a:t>High</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1" baseline="0" dirty="0"/>
                        <a:t>Middle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ctr"/>
                      <a:r>
                        <a:rPr lang="en-US" sz="1200" b="1" baseline="0" dirty="0"/>
                        <a:t>Elementary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400" baseline="0" dirty="0"/>
                    </a:p>
                  </a:txBody>
                  <a:tcPr/>
                </a:tc>
                <a:extLst>
                  <a:ext uri="{0D108BD9-81ED-4DB2-BD59-A6C34878D82A}">
                    <a16:rowId xmlns:a16="http://schemas.microsoft.com/office/drawing/2014/main" val="301393755"/>
                  </a:ext>
                </a:extLst>
              </a:tr>
              <a:tr h="1009240">
                <a:tc>
                  <a:txBody>
                    <a:bodyPr/>
                    <a:lstStyle/>
                    <a:p>
                      <a:r>
                        <a:rPr lang="en-US" sz="1200" b="1" baseline="0" dirty="0"/>
                        <a:t>Bingham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Elk Ridge</a:t>
                      </a:r>
                    </a:p>
                    <a:p>
                      <a:pPr marL="171450" indent="-171450">
                        <a:buFont typeface="Arial" panose="020B0604020202020204" pitchFamily="34" charset="0"/>
                        <a:buChar char="•"/>
                      </a:pPr>
                      <a:r>
                        <a:rPr lang="en-US" sz="1200" baseline="0" dirty="0"/>
                        <a:t>South Jordan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Elk Meadows</a:t>
                      </a:r>
                    </a:p>
                    <a:p>
                      <a:pPr marL="171450" indent="-171450">
                        <a:buFont typeface="Arial" panose="020B0604020202020204" pitchFamily="34" charset="0"/>
                        <a:buChar char="•"/>
                      </a:pPr>
                      <a:r>
                        <a:rPr lang="en-US" sz="1200" baseline="0" dirty="0"/>
                        <a:t>Jordan Ridge</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Monte Vista</a:t>
                      </a:r>
                    </a:p>
                    <a:p>
                      <a:pPr marL="171450" indent="-171450">
                        <a:buFont typeface="Arial" panose="020B0604020202020204" pitchFamily="34" charset="0"/>
                        <a:buChar char="•"/>
                      </a:pPr>
                      <a:r>
                        <a:rPr lang="en-US" sz="1200" baseline="0" dirty="0"/>
                        <a:t>South Jordan</a:t>
                      </a:r>
                    </a:p>
                    <a:p>
                      <a:pPr marL="171450" indent="-171450">
                        <a:buFont typeface="Arial" panose="020B0604020202020204" pitchFamily="34" charset="0"/>
                        <a:buChar char="•"/>
                      </a:pPr>
                      <a:r>
                        <a:rPr lang="en-US" sz="1200" baseline="0" dirty="0" err="1"/>
                        <a:t>Welby</a:t>
                      </a:r>
                      <a:endParaRPr lang="en-US" sz="1200" baseline="0" dirty="0"/>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21286570"/>
                  </a:ext>
                </a:extLst>
              </a:tr>
              <a:tr h="1291341">
                <a:tc>
                  <a:txBody>
                    <a:bodyPr/>
                    <a:lstStyle/>
                    <a:p>
                      <a:r>
                        <a:rPr lang="en-US" sz="1200" b="1" baseline="0" dirty="0"/>
                        <a:t>Herriman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Copper Mountain</a:t>
                      </a:r>
                    </a:p>
                    <a:p>
                      <a:pPr marL="171450" indent="-171450">
                        <a:buFont typeface="Arial" panose="020B0604020202020204" pitchFamily="34" charset="0"/>
                        <a:buChar char="•"/>
                      </a:pPr>
                      <a:r>
                        <a:rPr lang="en-US" sz="1200" baseline="0" dirty="0"/>
                        <a:t>Fort Herriman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Blackridge</a:t>
                      </a:r>
                    </a:p>
                    <a:p>
                      <a:pPr marL="171450" indent="-171450">
                        <a:buFont typeface="Arial" panose="020B0604020202020204" pitchFamily="34" charset="0"/>
                        <a:buChar char="•"/>
                      </a:pPr>
                      <a:r>
                        <a:rPr lang="en-US" sz="1200" baseline="0" dirty="0"/>
                        <a:t>Butterfield Canyon</a:t>
                      </a:r>
                    </a:p>
                    <a:p>
                      <a:pPr marL="171450" indent="-171450">
                        <a:buFont typeface="Arial" panose="020B0604020202020204" pitchFamily="34" charset="0"/>
                        <a:buChar char="•"/>
                      </a:pPr>
                      <a:r>
                        <a:rPr lang="en-US" sz="1200" baseline="0" dirty="0"/>
                        <a:t>Daybreak</a:t>
                      </a:r>
                    </a:p>
                    <a:p>
                      <a:pPr marL="171450" indent="-171450">
                        <a:buFont typeface="Arial" panose="020B0604020202020204" pitchFamily="34" charset="0"/>
                        <a:buChar char="•"/>
                      </a:pPr>
                      <a:r>
                        <a:rPr lang="en-US" sz="1200" baseline="0" dirty="0"/>
                        <a:t>Eastlake</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Foothills</a:t>
                      </a:r>
                    </a:p>
                    <a:p>
                      <a:pPr marL="171450" indent="-171450">
                        <a:buFont typeface="Arial" panose="020B0604020202020204" pitchFamily="34" charset="0"/>
                        <a:buChar char="•"/>
                      </a:pPr>
                      <a:r>
                        <a:rPr lang="en-US" sz="1200" baseline="0" dirty="0"/>
                        <a:t>Herriman</a:t>
                      </a:r>
                    </a:p>
                    <a:p>
                      <a:pPr marL="171450" indent="-171450">
                        <a:buFont typeface="Arial" panose="020B0604020202020204" pitchFamily="34" charset="0"/>
                        <a:buChar char="•"/>
                      </a:pPr>
                      <a:r>
                        <a:rPr lang="en-US" sz="1200" baseline="0" dirty="0"/>
                        <a:t>Silver Crest</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57522596"/>
                  </a:ext>
                </a:extLst>
              </a:tr>
              <a:tr h="674622">
                <a:tc>
                  <a:txBody>
                    <a:bodyPr/>
                    <a:lstStyle/>
                    <a:p>
                      <a:r>
                        <a:rPr lang="en-US" sz="1200" b="1" baseline="0" dirty="0"/>
                        <a:t>Riverton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Oquirrh Hills</a:t>
                      </a:r>
                    </a:p>
                    <a:p>
                      <a:pPr marL="171450" indent="-171450">
                        <a:buFont typeface="Arial" panose="020B0604020202020204" pitchFamily="34" charset="0"/>
                        <a:buChar char="•"/>
                      </a:pPr>
                      <a:r>
                        <a:rPr lang="en-US" sz="1200" baseline="0" dirty="0"/>
                        <a:t>South Hills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Bluffdale</a:t>
                      </a:r>
                    </a:p>
                    <a:p>
                      <a:pPr marL="171450" indent="-171450">
                        <a:buFont typeface="Arial" panose="020B0604020202020204" pitchFamily="34" charset="0"/>
                        <a:buChar char="•"/>
                      </a:pPr>
                      <a:r>
                        <a:rPr lang="en-US" sz="1200" baseline="0" dirty="0"/>
                        <a:t>Midas Creek</a:t>
                      </a:r>
                    </a:p>
                    <a:p>
                      <a:pPr marL="171450" indent="-171450">
                        <a:buFont typeface="Arial" panose="020B0604020202020204" pitchFamily="34" charset="0"/>
                        <a:buChar char="•"/>
                      </a:pPr>
                      <a:r>
                        <a:rPr lang="en-US" sz="1200" baseline="0" dirty="0"/>
                        <a:t>Riverton</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buFont typeface="Arial" panose="020B0604020202020204" pitchFamily="34" charset="0"/>
                        <a:buChar char="•"/>
                      </a:pPr>
                      <a:r>
                        <a:rPr lang="en-US" sz="1200" baseline="0" dirty="0"/>
                        <a:t>Rosamond</a:t>
                      </a:r>
                    </a:p>
                    <a:p>
                      <a:pPr marL="171450" indent="-171450">
                        <a:buFont typeface="Arial" panose="020B0604020202020204" pitchFamily="34" charset="0"/>
                        <a:buChar char="•"/>
                      </a:pPr>
                      <a:r>
                        <a:rPr lang="en-US" sz="1200" baseline="0" dirty="0"/>
                        <a:t>Rose Creek</a:t>
                      </a:r>
                    </a:p>
                    <a:p>
                      <a:pPr marL="171450" indent="-171450">
                        <a:buFont typeface="Arial" panose="020B0604020202020204" pitchFamily="34" charset="0"/>
                        <a:buChar char="•"/>
                      </a:pPr>
                      <a:r>
                        <a:rPr lang="en-US" sz="1200" baseline="0" dirty="0"/>
                        <a:t>Southland</a:t>
                      </a: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3309049"/>
                  </a:ext>
                </a:extLst>
              </a:tr>
            </a:tbl>
          </a:graphicData>
        </a:graphic>
      </p:graphicFrame>
      <p:pic>
        <p:nvPicPr>
          <p:cNvPr id="4" name="Recorded Sound">
            <a:hlinkClick r:id="" action="ppaction://media"/>
            <a:extLst>
              <a:ext uri="{FF2B5EF4-FFF2-40B4-BE49-F238E27FC236}">
                <a16:creationId xmlns:a16="http://schemas.microsoft.com/office/drawing/2014/main" id="{3349C4DF-26F7-BB46-8C98-CDC5866E18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2654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848600" cy="990600"/>
          </a:xfrm>
        </p:spPr>
        <p:txBody>
          <a:bodyPr/>
          <a:lstStyle/>
          <a:p>
            <a:pPr algn="ctr"/>
            <a:r>
              <a:rPr lang="en-US" b="1" dirty="0">
                <a:latin typeface="Chalkboard" panose="03050602040202020205" pitchFamily="66" charset="77"/>
              </a:rPr>
              <a:t>Resource</a:t>
            </a:r>
          </a:p>
        </p:txBody>
      </p:sp>
      <p:sp>
        <p:nvSpPr>
          <p:cNvPr id="3" name="Content Placeholder 2"/>
          <p:cNvSpPr>
            <a:spLocks noGrp="1"/>
          </p:cNvSpPr>
          <p:nvPr>
            <p:ph idx="1"/>
          </p:nvPr>
        </p:nvSpPr>
        <p:spPr>
          <a:xfrm>
            <a:off x="457200" y="1828800"/>
            <a:ext cx="8229600" cy="4724400"/>
          </a:xfrm>
        </p:spPr>
        <p:txBody>
          <a:bodyPr>
            <a:normAutofit fontScale="92500" lnSpcReduction="20000"/>
          </a:bodyPr>
          <a:lstStyle/>
          <a:p>
            <a:pPr marL="0" indent="0" algn="ctr">
              <a:buNone/>
            </a:pPr>
            <a:endParaRPr lang="en-US" b="1" dirty="0">
              <a:latin typeface="Chalkboard" panose="03050602040202020205" pitchFamily="66" charset="77"/>
            </a:endParaRPr>
          </a:p>
          <a:p>
            <a:pPr marL="0" indent="0" algn="ctr">
              <a:buNone/>
            </a:pPr>
            <a:r>
              <a:rPr lang="en-US" b="1" dirty="0">
                <a:latin typeface="Chalkboard" panose="03050602040202020205" pitchFamily="66" charset="77"/>
              </a:rPr>
              <a:t>Urban Indian Center</a:t>
            </a:r>
          </a:p>
          <a:p>
            <a:pPr marL="0" indent="0" algn="ctr">
              <a:buNone/>
            </a:pPr>
            <a:r>
              <a:rPr lang="en-US" b="1" dirty="0">
                <a:latin typeface="Chalkboard" panose="03050602040202020205" pitchFamily="66" charset="77"/>
              </a:rPr>
              <a:t>120 West 1300 South</a:t>
            </a:r>
            <a:br>
              <a:rPr lang="en-US" b="1" dirty="0">
                <a:latin typeface="Chalkboard" panose="03050602040202020205" pitchFamily="66" charset="77"/>
              </a:rPr>
            </a:br>
            <a:r>
              <a:rPr lang="en-US" b="1" dirty="0">
                <a:latin typeface="Chalkboard" panose="03050602040202020205" pitchFamily="66" charset="77"/>
              </a:rPr>
              <a:t>Salt Lake City, Utah 84115</a:t>
            </a:r>
            <a:br>
              <a:rPr lang="en-US" b="1" dirty="0">
                <a:latin typeface="Chalkboard" panose="03050602040202020205" pitchFamily="66" charset="77"/>
              </a:rPr>
            </a:br>
            <a:r>
              <a:rPr lang="en-US" b="1" dirty="0">
                <a:latin typeface="Chalkboard" panose="03050602040202020205" pitchFamily="66" charset="77"/>
              </a:rPr>
              <a:t>Toll Free 866-687-4942</a:t>
            </a:r>
            <a:br>
              <a:rPr lang="en-US" b="1" dirty="0">
                <a:latin typeface="Chalkboard" panose="03050602040202020205" pitchFamily="66" charset="77"/>
              </a:rPr>
            </a:br>
            <a:r>
              <a:rPr lang="en-US" b="1" dirty="0">
                <a:latin typeface="Chalkboard" panose="03050602040202020205" pitchFamily="66" charset="77"/>
              </a:rPr>
              <a:t>Phone 801-486-4877</a:t>
            </a:r>
            <a:br>
              <a:rPr lang="en-US" b="1" dirty="0">
                <a:latin typeface="Chalkboard" panose="03050602040202020205" pitchFamily="66" charset="77"/>
              </a:rPr>
            </a:br>
            <a:r>
              <a:rPr lang="en-US" b="1" dirty="0">
                <a:latin typeface="Chalkboard" panose="03050602040202020205" pitchFamily="66" charset="77"/>
              </a:rPr>
              <a:t>FAX 801-486-9943</a:t>
            </a:r>
          </a:p>
          <a:p>
            <a:pPr marL="0" indent="0" algn="ctr">
              <a:buNone/>
            </a:pPr>
            <a:endParaRPr lang="en-US" dirty="0">
              <a:latin typeface="Chalkboard" panose="03050602040202020205" pitchFamily="66" charset="77"/>
            </a:endParaRPr>
          </a:p>
          <a:p>
            <a:pPr marL="0" indent="0" algn="ctr">
              <a:buNone/>
            </a:pPr>
            <a:br>
              <a:rPr lang="en-US" b="1" dirty="0">
                <a:latin typeface="Chalkboard" panose="03050602040202020205" pitchFamily="66" charset="77"/>
              </a:rPr>
            </a:br>
            <a:r>
              <a:rPr lang="en-US" b="1" dirty="0">
                <a:latin typeface="Chalkboard" panose="03050602040202020205" pitchFamily="66" charset="77"/>
              </a:rPr>
              <a:t>Monday, Wednesday and Friday: 8:30 AM to 4:30 PM</a:t>
            </a:r>
          </a:p>
          <a:p>
            <a:pPr marL="0" indent="0" algn="ctr">
              <a:buNone/>
            </a:pPr>
            <a:r>
              <a:rPr lang="en-US" b="1" dirty="0">
                <a:latin typeface="Chalkboard" panose="03050602040202020205" pitchFamily="66" charset="77"/>
              </a:rPr>
              <a:t>Tuesday and Thursday: 8:30 AM to 3:00 PM</a:t>
            </a:r>
          </a:p>
          <a:p>
            <a:pPr marL="0" indent="0" algn="ctr">
              <a:buNone/>
            </a:pPr>
            <a:r>
              <a:rPr lang="en-US" b="1" dirty="0">
                <a:latin typeface="Chalkboard" panose="03050602040202020205" pitchFamily="66" charset="77"/>
              </a:rPr>
              <a:t>Closed daily from 12:00 to 1:00 PM</a:t>
            </a:r>
          </a:p>
          <a:p>
            <a:pPr algn="ctr"/>
            <a:endParaRPr lang="en-US" dirty="0"/>
          </a:p>
        </p:txBody>
      </p:sp>
      <p:pic>
        <p:nvPicPr>
          <p:cNvPr id="6" name="Recorded Sound">
            <a:hlinkClick r:id="" action="ppaction://media"/>
            <a:extLst>
              <a:ext uri="{FF2B5EF4-FFF2-40B4-BE49-F238E27FC236}">
                <a16:creationId xmlns:a16="http://schemas.microsoft.com/office/drawing/2014/main" id="{CED1A191-87DC-0544-AE48-AD725CC7EA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6110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2778-6355-9845-803A-4316B5CFACD9}"/>
              </a:ext>
            </a:extLst>
          </p:cNvPr>
          <p:cNvSpPr>
            <a:spLocks noGrp="1"/>
          </p:cNvSpPr>
          <p:nvPr>
            <p:ph type="title"/>
          </p:nvPr>
        </p:nvSpPr>
        <p:spPr>
          <a:xfrm>
            <a:off x="457200" y="1295400"/>
            <a:ext cx="6781800" cy="914400"/>
          </a:xfrm>
        </p:spPr>
        <p:txBody>
          <a:bodyPr/>
          <a:lstStyle/>
          <a:p>
            <a:pPr algn="ctr"/>
            <a:r>
              <a:rPr lang="en-US" b="1" dirty="0">
                <a:solidFill>
                  <a:schemeClr val="tx1"/>
                </a:solidFill>
                <a:latin typeface="Chalkboard" panose="03050602040202020205" pitchFamily="66" charset="77"/>
              </a:rPr>
              <a:t>OUR DISTRICT WEBSITE</a:t>
            </a:r>
          </a:p>
        </p:txBody>
      </p:sp>
      <p:sp>
        <p:nvSpPr>
          <p:cNvPr id="3" name="Content Placeholder 2">
            <a:extLst>
              <a:ext uri="{FF2B5EF4-FFF2-40B4-BE49-F238E27FC236}">
                <a16:creationId xmlns:a16="http://schemas.microsoft.com/office/drawing/2014/main" id="{CB2FCDB2-2FAE-6B4E-91C4-DF66C735EE5B}"/>
              </a:ext>
            </a:extLst>
          </p:cNvPr>
          <p:cNvSpPr>
            <a:spLocks noGrp="1"/>
          </p:cNvSpPr>
          <p:nvPr>
            <p:ph idx="1"/>
          </p:nvPr>
        </p:nvSpPr>
        <p:spPr>
          <a:xfrm>
            <a:off x="457200" y="2819400"/>
            <a:ext cx="8229600" cy="3124200"/>
          </a:xfrm>
        </p:spPr>
        <p:txBody>
          <a:bodyPr/>
          <a:lstStyle/>
          <a:p>
            <a:pPr marL="0" indent="0">
              <a:buNone/>
            </a:pPr>
            <a:r>
              <a:rPr lang="en-US" sz="3000" b="1" dirty="0">
                <a:hlinkClick r:id="rId5"/>
              </a:rPr>
              <a:t>http://edsupport.jordandistrict.org/als/family/indian-education/</a:t>
            </a:r>
            <a:endParaRPr lang="en-US" sz="3000" b="1" dirty="0"/>
          </a:p>
          <a:p>
            <a:pPr marL="0" indent="0">
              <a:buNone/>
            </a:pPr>
            <a:endParaRPr lang="en-US" sz="2700" b="1" dirty="0"/>
          </a:p>
        </p:txBody>
      </p:sp>
      <p:pic>
        <p:nvPicPr>
          <p:cNvPr id="5" name="Recorded Sound">
            <a:hlinkClick r:id="" action="ppaction://media"/>
            <a:extLst>
              <a:ext uri="{FF2B5EF4-FFF2-40B4-BE49-F238E27FC236}">
                <a16:creationId xmlns:a16="http://schemas.microsoft.com/office/drawing/2014/main" id="{7A11F047-F51D-D841-A7C0-9420038730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0160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NativeAmericanHeritageMonth_pres_TP10238373">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NativeAmericanHeritageMonth_pres_TP10238373</Template>
  <TotalTime>113</TotalTime>
  <Words>1068</Words>
  <Application>Microsoft Macintosh PowerPoint</Application>
  <PresentationFormat>On-screen Show (4:3)</PresentationFormat>
  <Paragraphs>149</Paragraphs>
  <Slides>11</Slides>
  <Notes>11</Notes>
  <HiddenSlides>0</HiddenSlides>
  <MMClips>11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Ayuthaya</vt:lpstr>
      <vt:lpstr>Calibri</vt:lpstr>
      <vt:lpstr>Chalkboard</vt:lpstr>
      <vt:lpstr>Gill Sans MT</vt:lpstr>
      <vt:lpstr>Times New Roman</vt:lpstr>
      <vt:lpstr>NativeAmericanHeritageMonth_pres_TP10238373</vt:lpstr>
      <vt:lpstr>Unknown</vt:lpstr>
      <vt:lpstr>PowerPoint Presentation</vt:lpstr>
      <vt:lpstr>Federal Program </vt:lpstr>
      <vt:lpstr>        506 FORM</vt:lpstr>
      <vt:lpstr>506 Form Requirements</vt:lpstr>
      <vt:lpstr>506 FORM Continued</vt:lpstr>
      <vt:lpstr>         How do we help our Native American/Alaska Native students and families? </vt:lpstr>
      <vt:lpstr>Mentor Feeder Schools</vt:lpstr>
      <vt:lpstr>Resource</vt:lpstr>
      <vt:lpstr>OUR DISTRICT WEBSITE</vt:lpstr>
      <vt:lpstr>Contact Information</vt:lpstr>
      <vt:lpstr>Thank you!</vt:lpstr>
    </vt:vector>
  </TitlesOfParts>
  <Manager/>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Heritage Month Presentation</dc:title>
  <dc:subject/>
  <dc:creator>Microsoft Office User</dc:creator>
  <cp:keywords/>
  <dc:description/>
  <cp:lastModifiedBy>Microsoft Office User</cp:lastModifiedBy>
  <cp:revision>20</cp:revision>
  <cp:lastPrinted>2018-07-12T14:52:00Z</cp:lastPrinted>
  <dcterms:created xsi:type="dcterms:W3CDTF">2018-07-09T16:14:11Z</dcterms:created>
  <dcterms:modified xsi:type="dcterms:W3CDTF">2019-07-19T16:19:51Z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TC102383731033</vt:lpwstr>
  </property>
</Properties>
</file>